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8" d="100"/>
          <a:sy n="98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B6F4549-58B5-4679-8913-A48DEA47657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2191F81-0BA0-48F5-AF91-C59458BB9A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598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1F81-0BA0-48F5-AF91-C59458BB9A0D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111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6D5E2A2-4B94-4C26-9270-1FD1ED35FA22}" type="datetimeFigureOut">
              <a:rPr lang="ar-EG" smtClean="0"/>
              <a:t>09/08/1441</a:t>
            </a:fld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92697"/>
            <a:ext cx="7315200" cy="1368152"/>
          </a:xfrm>
        </p:spPr>
        <p:txBody>
          <a:bodyPr>
            <a:normAutofit/>
          </a:bodyPr>
          <a:lstStyle/>
          <a:p>
            <a:r>
              <a:rPr lang="ar-EG" dirty="0"/>
              <a:t>محا</a:t>
            </a:r>
            <a:r>
              <a:rPr lang="ar-EG" dirty="0">
                <a:solidFill>
                  <a:srgbClr val="00B050"/>
                </a:solidFill>
              </a:rPr>
              <a:t>ض</a:t>
            </a:r>
            <a:r>
              <a:rPr lang="ar-EG" dirty="0"/>
              <a:t>رة ف</a:t>
            </a:r>
            <a:r>
              <a:rPr lang="ar-EG" dirty="0">
                <a:solidFill>
                  <a:srgbClr val="00B050"/>
                </a:solidFill>
              </a:rPr>
              <a:t>ى</a:t>
            </a:r>
            <a:r>
              <a:rPr lang="ar-EG" dirty="0"/>
              <a:t> ما</a:t>
            </a:r>
            <a:r>
              <a:rPr lang="ar-EG" dirty="0">
                <a:solidFill>
                  <a:srgbClr val="00B050"/>
                </a:solidFill>
              </a:rPr>
              <a:t>د</a:t>
            </a:r>
            <a:r>
              <a:rPr lang="ar-EG" dirty="0"/>
              <a:t>ة : </a:t>
            </a:r>
            <a:r>
              <a:rPr lang="ar-EG" dirty="0">
                <a:solidFill>
                  <a:srgbClr val="00B0F0"/>
                </a:solidFill>
              </a:rPr>
              <a:t>فن تحرير المجلة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9036496" cy="45365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ar-EG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بعنوان :</a:t>
            </a:r>
          </a:p>
          <a:p>
            <a:pPr algn="ctr"/>
            <a:r>
              <a:rPr lang="ar-EG" sz="3200" b="1" u="sng" dirty="0">
                <a:solidFill>
                  <a:srgbClr val="FF0000"/>
                </a:solidFill>
              </a:rPr>
              <a:t>«تابع الأشكال الصحفية فى المجلة </a:t>
            </a:r>
            <a:r>
              <a:rPr lang="ar-EG" sz="3200" b="1" dirty="0">
                <a:solidFill>
                  <a:srgbClr val="FF0000"/>
                </a:solidFill>
              </a:rPr>
              <a:t>»</a:t>
            </a:r>
            <a:br>
              <a:rPr lang="ar-EG" sz="3200" b="1" u="sng" dirty="0">
                <a:solidFill>
                  <a:srgbClr val="FF0000"/>
                </a:solidFill>
              </a:rPr>
            </a:br>
            <a:r>
              <a:rPr lang="ar-EG" sz="3200" b="1" u="sng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و :</a:t>
            </a:r>
          </a:p>
          <a:p>
            <a:pPr algn="ctr"/>
            <a:r>
              <a:rPr lang="ar-EG" sz="3200" b="1" u="sng" dirty="0">
                <a:solidFill>
                  <a:srgbClr val="FF0000"/>
                </a:solidFill>
              </a:rPr>
              <a:t>«الضوابط الأسلوبية فى الكتابة للمجلة </a:t>
            </a:r>
            <a:r>
              <a:rPr lang="ar-EG" sz="3200" b="1" dirty="0">
                <a:solidFill>
                  <a:srgbClr val="FF0000"/>
                </a:solidFill>
              </a:rPr>
              <a:t>»</a:t>
            </a:r>
            <a:r>
              <a:rPr lang="ar-EG" sz="3200" b="1" u="sng" dirty="0">
                <a:solidFill>
                  <a:srgbClr val="FF0000"/>
                </a:solidFill>
              </a:rPr>
              <a:t> </a:t>
            </a:r>
          </a:p>
          <a:p>
            <a:pPr algn="ctr"/>
            <a:endParaRPr lang="ar-EG" dirty="0"/>
          </a:p>
          <a:p>
            <a:pPr algn="ctr"/>
            <a:r>
              <a:rPr lang="ar-EG" dirty="0">
                <a:solidFill>
                  <a:schemeClr val="tx2"/>
                </a:solidFill>
              </a:rPr>
              <a:t>(الفرقة </a:t>
            </a:r>
            <a:r>
              <a:rPr lang="ar-EG" dirty="0">
                <a:solidFill>
                  <a:srgbClr val="00B050"/>
                </a:solidFill>
              </a:rPr>
              <a:t>الرابعة</a:t>
            </a:r>
            <a:r>
              <a:rPr lang="ar-EG" dirty="0">
                <a:solidFill>
                  <a:schemeClr val="tx2"/>
                </a:solidFill>
              </a:rPr>
              <a:t> – شعبة </a:t>
            </a:r>
            <a:r>
              <a:rPr lang="ar-EG" dirty="0">
                <a:solidFill>
                  <a:srgbClr val="00B050"/>
                </a:solidFill>
              </a:rPr>
              <a:t>الصحافة </a:t>
            </a:r>
            <a:r>
              <a:rPr lang="ar-EG" dirty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ar-EG" dirty="0">
                <a:solidFill>
                  <a:schemeClr val="tx2"/>
                </a:solidFill>
              </a:rPr>
              <a:t>قسم </a:t>
            </a:r>
            <a:r>
              <a:rPr lang="ar-EG" dirty="0">
                <a:solidFill>
                  <a:srgbClr val="00B050"/>
                </a:solidFill>
              </a:rPr>
              <a:t>الإعلام</a:t>
            </a:r>
            <a:r>
              <a:rPr lang="ar-EG" dirty="0">
                <a:solidFill>
                  <a:schemeClr val="tx2"/>
                </a:solidFill>
              </a:rPr>
              <a:t> – كلية </a:t>
            </a:r>
            <a:r>
              <a:rPr lang="ar-EG" dirty="0">
                <a:solidFill>
                  <a:srgbClr val="00B050"/>
                </a:solidFill>
              </a:rPr>
              <a:t>الآداب </a:t>
            </a:r>
            <a:r>
              <a:rPr lang="ar-EG" dirty="0">
                <a:solidFill>
                  <a:schemeClr val="tx2"/>
                </a:solidFill>
              </a:rPr>
              <a:t>– جامعة </a:t>
            </a:r>
            <a:r>
              <a:rPr lang="ar-EG" dirty="0">
                <a:solidFill>
                  <a:srgbClr val="00B050"/>
                </a:solidFill>
              </a:rPr>
              <a:t>سوهاج</a:t>
            </a: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r>
              <a:rPr lang="ar-EG" sz="2800" b="1" dirty="0">
                <a:solidFill>
                  <a:srgbClr val="C00000"/>
                </a:solidFill>
              </a:rPr>
              <a:t>إعداد:</a:t>
            </a:r>
          </a:p>
          <a:p>
            <a:pPr algn="ctr"/>
            <a:r>
              <a:rPr lang="ar-EG" sz="2800" b="1" dirty="0">
                <a:solidFill>
                  <a:srgbClr val="FFFF00"/>
                </a:solidFill>
              </a:rPr>
              <a:t>دكتور / عادل صادق </a:t>
            </a:r>
          </a:p>
        </p:txBody>
      </p:sp>
    </p:spTree>
    <p:extLst>
      <p:ext uri="{BB962C8B-B14F-4D97-AF65-F5344CB8AC3E}">
        <p14:creationId xmlns:p14="http://schemas.microsoft.com/office/powerpoint/2010/main" val="7817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algn="r"/>
            <a:r>
              <a:rPr lang="ar-EG" sz="2000" b="1" u="sng" dirty="0">
                <a:solidFill>
                  <a:srgbClr val="00B0F0"/>
                </a:solidFill>
                <a:cs typeface="+mn-cs"/>
              </a:rPr>
              <a:t>أنواع الصورة الصحفية بالمجلة :</a:t>
            </a:r>
            <a:br>
              <a:rPr lang="ar-EG" sz="2000" b="1" u="sng" dirty="0">
                <a:solidFill>
                  <a:srgbClr val="00B0F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هناك أكثر من تصنيف للصورة الصحفية التى تنشر فى المجلة 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فمن ناحية الشكل الفنى ، تنقسم الصورة إلى ثلاثة أنواع ، وهى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1- الصورة المفردة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قد تكون صورة شخصية بورتريه أو صور مكان وما إلى ذلك ، المهم أنها صورة واحدة تنشر بمفردها وتؤدى وظيفتها وتستعمل بكثرة مع الأخبار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2- سلسلة الصور :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سلسلة من الصور عن موضوع واحد من أكثر من زاوية ، يتم إلتقاطها خلال فترة زمنية طويلة ، ويستعمل هذا النوع من الصور فى المجلات المصورة مثل : أخر ساعة والمصور فى مصر ، ومجلة باري ماتش الفرنسية . ( مثال : مجموعة صور توضح تطور حياة مسؤل منذ الطفولة حتى وضعه الحالى ، أو صور لزيارة مفاجئة لأحد المسؤلين لعدة مصانع خلال اسبوع أو شهر أو عام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3- المشهد المتعاقب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عبارة عن مشهد أو مجموعة من اللقطات لموضوع واحد من وجهة نظر واحدة فى فترة زمنية قصيرة  . ( مثال : لقطات خلال إلقاء أحد المنسؤلين لخطاب بحيث تنشر أكثر من صورة متعاقبة فى أكثر من انفعال أثناء إلقاء الخطاب ) .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ومن ناحية المضمون ، تنقسم الصورة الصحفية بالمجلة إلى الأنواع التالية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1- الصورة الإخبارية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تلك الصورة أو الصور المستقلة بنفسها ، وتروى تفصيلاتها خبراً أو حدثاً مهماً ، وتكون ذات حجم كبير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وقد تكون 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404665"/>
            <a:ext cx="7315200" cy="648072"/>
          </a:xfrm>
        </p:spPr>
        <p:txBody>
          <a:bodyPr/>
          <a:lstStyle/>
          <a:p>
            <a:r>
              <a:rPr lang="ar-EG" dirty="0"/>
              <a:t>                         </a:t>
            </a:r>
            <a:r>
              <a:rPr lang="ar-EG" sz="2500" b="1" u="sng" dirty="0">
                <a:solidFill>
                  <a:srgbClr val="00B0F0"/>
                </a:solidFill>
              </a:rPr>
              <a:t>تابع (1) : الصورة الصحفية بالمجلة :</a:t>
            </a:r>
          </a:p>
        </p:txBody>
      </p:sp>
    </p:spTree>
    <p:extLst>
      <p:ext uri="{BB962C8B-B14F-4D97-AF65-F5344CB8AC3E}">
        <p14:creationId xmlns:p14="http://schemas.microsoft.com/office/powerpoint/2010/main" val="414737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صورة تبين الحدث وهو يقع ، مثال : صورة تمثل إحراز هدف فى إحدى المباريات ، أو وقوع حدث ما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صورة تبين نتيجة  وقوع حدث ، مثل النتائج المترتبة على وقوع حدث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صورة ملتقطة لشخصية مع خبر سريع (بورتريه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2- صور الموضوعات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هى التى تهدف إلى نقل أو توصيل تفاصيل عن أحداث ووقائع سرسعة وأخف للنشاط الإنسانى ، ولا ترتبط بتوقيت معين أو بحادث إخبارى عاجل ن بل ترتبط فقط بموضوعها الصحفى .( مثل : صور مصاحبة لموضوع عن التلوث البيئى ، أو أضرار التدخين ، أو الإكتئاب ......إلخ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3- الصورة التى تمثل شخصية هى محور الموضوع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تكون فوتوغرافية أو منقولة بريشة الرسام عن أصل ، مثل الصور التى تصاحب موضوعات مجلتى روزاليوسف ، وصباح الخير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4- الصور الجمالية والتعبيرية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وتنشرها المجلات كنوع من الإبداع الفنى للمصورين ، وتعتمد على براعة المصور الفنية أو الجمالية ، ولا تتضمن أى قيمة خبرية أو فكرة .(مثال : صورة عن جمال بالقاهرة باليل ، أو عن شاطئ ، أو مناظر خلابة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u="sng" dirty="0">
                <a:solidFill>
                  <a:srgbClr val="00B0F0"/>
                </a:solidFill>
                <a:cs typeface="+mn-cs"/>
              </a:rPr>
              <a:t>تحرير الصورة الصحفية بالمجلة : </a:t>
            </a:r>
            <a:br>
              <a:rPr lang="ar-EG" sz="2000" b="1" u="sng" dirty="0">
                <a:solidFill>
                  <a:srgbClr val="00B0F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القارئ يحتاج إلى كلام الصورة ليعرف من فى الصورة ، وعن أى شئ تدور ، وهناك بعض الأنواع الرئيسية للكلام أو التعليق المصاحب للصورة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يمكن أن نحددها فيما يلى 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32657"/>
            <a:ext cx="7315200" cy="648072"/>
          </a:xfrm>
        </p:spPr>
        <p:txBody>
          <a:bodyPr/>
          <a:lstStyle/>
          <a:p>
            <a:r>
              <a:rPr lang="ar-EG" dirty="0"/>
              <a:t>                                 </a:t>
            </a:r>
            <a:r>
              <a:rPr lang="ar-EG" b="1" u="sng" dirty="0">
                <a:solidFill>
                  <a:srgbClr val="00B0F0"/>
                </a:solidFill>
                <a:latin typeface="+mj-lt"/>
                <a:ea typeface="+mj-ea"/>
              </a:rPr>
              <a:t>تابع أنواع الصورة الصحفية بالمجلة : </a:t>
            </a:r>
          </a:p>
        </p:txBody>
      </p:sp>
    </p:spTree>
    <p:extLst>
      <p:ext uri="{BB962C8B-B14F-4D97-AF65-F5344CB8AC3E}">
        <p14:creationId xmlns:p14="http://schemas.microsoft.com/office/powerpoint/2010/main" val="120289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688632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1- كلام أو تعلق يصف صورة هى جزء من قصة إخبارية تجرى أحداثها داخل الصورة ، وهنا ينبغى أن يكون مختصراً .. سطر واحد يكفى للتعريف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2- كلام يصف صورة لا ينشر معها موضوع ، أى يكون هو التعليق الوحيد المصاحب لها ، لذلك ينبغى أن يكون شاملاً كلاملاً يضم كل الحقائق التى تعبر عنها الصورة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3- كلام يصاحب صورة تصف قصة إخبارية ، وليس هناك حقائق كافية بداخلها ، لذلك ينبغى بالتوسع فى التفاصيل فى كلام الصورة بحيث يكون وافياً ، وقد يضم اقتباسات من الأحاديث التى دارت بحيث يعرف القارى كل أبعاد الصورة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ولابد أن يتسم أسلوب تحرير الصورة بالمجلة بتوافر كل عوامل الجذب والتشويق وحسن إختيار اللفظ المناسب ، المشتمل على أكبر قدر ممكن من التعبير ، إضافة إلى أن الزمن المضارع يعزز حالية الصورة ، والزمن الماضى يستعمل إذا ذكر فى الجملة التاريخ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200" b="1" u="sng" dirty="0">
                <a:solidFill>
                  <a:srgbClr val="00B0F0"/>
                </a:solidFill>
                <a:cs typeface="+mn-cs"/>
              </a:rPr>
              <a:t>كتابة إسم المصورفى المجلة :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يكتب إسم المصور بموضوعات المجلة ، على النحو التالى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يوضع الإسم بمفرده تحت الصورة أو عليها ،وقد يكون داخل إطار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يكتب مع محر الموضوع ( ويقال مثلاً : تحقيق ...... ، وتصوير ........)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إذا لم يكتب إسم المصور تحت الصورة فتنسب لطاقم التصوير بالمجلة .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إذا كانت عن طريق وكالات الأنباء أو وكالة للصور والرسوم ينسب إليها ، وكذلك إذا كان المصور من خارج المجلة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يمكن أن يكتب إسم المصور وسط الموضوع أو فى نهايته أو بدايته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ومن المواد المصورة داخل المجلة – أيضاً  إلى جانب الصور الفوتوغرافية – هناك الرسوم اليدوية التى تجمع الرسوم الساخرة والتعبيرية والتوضيحية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endParaRPr lang="ar-EG" sz="2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616" y="260648"/>
            <a:ext cx="7315200" cy="792087"/>
          </a:xfrm>
        </p:spPr>
        <p:txBody>
          <a:bodyPr/>
          <a:lstStyle/>
          <a:p>
            <a:r>
              <a:rPr lang="ar-EG" dirty="0"/>
              <a:t>                               </a:t>
            </a:r>
            <a:r>
              <a:rPr lang="ar-EG" b="1" u="sng" dirty="0">
                <a:solidFill>
                  <a:srgbClr val="00B0F0"/>
                </a:solidFill>
                <a:latin typeface="+mj-lt"/>
                <a:ea typeface="+mj-ea"/>
              </a:rPr>
              <a:t>تابع تحرير الصورة الصحفية بالمجلة :</a:t>
            </a:r>
          </a:p>
        </p:txBody>
      </p:sp>
    </p:spTree>
    <p:extLst>
      <p:ext uri="{BB962C8B-B14F-4D97-AF65-F5344CB8AC3E}">
        <p14:creationId xmlns:p14="http://schemas.microsoft.com/office/powerpoint/2010/main" val="1778210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616624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عنصر مهم يستعمل فى المجلات باضطراد الأن ، وقد زاد إنتشارها بعد إنتشار الطباعة الأوفست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وتشمل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1- الرسوم الساخرة: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مجموعة من الرسوم المتميزة ولها قدرة على جذب انتباه القارئ ونقل الفكرة إليه والتعبيرعن وجهة نظره بالرسم ، ويعتمد الرسام هنا على الإيجاز والتبسيط ،وتشكل الرسوم السخرة مكوناً مهماً على صفحات المجلة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2- الرسوم التعبيرية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الرسوم اليدوية التى تصاحب بعض الموضوعات الصحفية كبديل للصور الفوتوغرافية  ، لتحقيق أغراض جمالية وتعبيرية كتلك الرسوم التى تصاحب القصص أو المقالات أو التحقيقات الصحفية إلى جانب الرسوم الثابتة ( الموتيفات ) التى تميز الأبواب والملاحق الثابتة والمتخصصة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3- الرسوم التوضيحية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وهدفها المساعدة على عرض بعض الحقائق أو المعلومات أو البيانات المعقدة بشكل بسيط وسهل ومركز ودقيق ، يفسرها ويلخصها موفراً المساحة لجزء بسيط من المتن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ومن أهمها :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FF00"/>
                </a:solidFill>
                <a:cs typeface="+mn-cs"/>
              </a:rPr>
              <a:t>- الرسوم البيانية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فد تكون خطاً بيانياً ، أو خريطة ، أو أعمدة بيانية مفردة أو مزدوجة ، لتلخص الإحصاءات الرقمية المعقدة والمتطورة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</a:t>
            </a:r>
            <a:r>
              <a:rPr lang="ar-EG" sz="2000" b="1" dirty="0">
                <a:solidFill>
                  <a:srgbClr val="FFFF00"/>
                </a:solidFill>
                <a:cs typeface="+mn-cs"/>
              </a:rPr>
              <a:t>المنحنيات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وتصور مدى التقلب أو التطور فى ظاهرة ما بشكل كمى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FF00"/>
                </a:solidFill>
                <a:cs typeface="+mn-cs"/>
              </a:rPr>
              <a:t>- الخرائط الجغرافية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FF00"/>
                </a:solidFill>
                <a:cs typeface="+mn-cs"/>
              </a:rPr>
              <a:t>البكتوجراف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رسم بيانى يتم فيه مزج الصور والرسوم بالخطوط البيانية أو الأعمدة ، للتعبير عن مواقف أو أماكن أو علاقات تسمح بالمقارنة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260648"/>
            <a:ext cx="7315200" cy="576063"/>
          </a:xfrm>
        </p:spPr>
        <p:txBody>
          <a:bodyPr>
            <a:normAutofit/>
          </a:bodyPr>
          <a:lstStyle/>
          <a:p>
            <a:r>
              <a:rPr lang="ar-EG" b="1" dirty="0">
                <a:solidFill>
                  <a:srgbClr val="00B0F0"/>
                </a:solidFill>
                <a:latin typeface="+mj-lt"/>
                <a:ea typeface="+mj-ea"/>
              </a:rPr>
              <a:t>                                     </a:t>
            </a:r>
            <a:r>
              <a:rPr lang="ar-EG" b="1" u="sng" dirty="0">
                <a:solidFill>
                  <a:srgbClr val="00B0F0"/>
                </a:solidFill>
                <a:latin typeface="+mj-lt"/>
                <a:ea typeface="+mj-ea"/>
              </a:rPr>
              <a:t>(2) الرسوم اليدوية بالمجلة : </a:t>
            </a:r>
          </a:p>
        </p:txBody>
      </p:sp>
    </p:spTree>
    <p:extLst>
      <p:ext uri="{BB962C8B-B14F-4D97-AF65-F5344CB8AC3E}">
        <p14:creationId xmlns:p14="http://schemas.microsoft.com/office/powerpoint/2010/main" val="1781722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الأسلوب - كما قال الخبير </a:t>
            </a:r>
            <a:r>
              <a:rPr lang="ar-EG" sz="2000" b="1" dirty="0">
                <a:solidFill>
                  <a:srgbClr val="FFFF00"/>
                </a:solidFill>
                <a:cs typeface="+mn-cs"/>
              </a:rPr>
              <a:t>«بوفان»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هو الإمسان نفسه ،والأسلوب عند اللغويين هو إختيار الألفاظ وترتيبها فى شكل له أثره وطابعه فى اللغة المستعملة ، وهو معين القدرة على أن تصل إلى القراء .. وهو الفكرة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ولابد أن يتلائم الأسلوب مع الفكرة ( هلى سيستعين الكاتب باللغة العامية أم بالتعبير الدقيق الصلب فى إختيار الكلمة والجملة ... وهل هو تعبير عاطفى دافئمرآة لشعور الكاتب الشخصى ؟ أم تعبير عن تفكير منطقى ، العامل الأساسى هنا هو طبيعة الفكرة ذاتها . كما ينبغى الملاءمة بين الأسلوب وتفكير القراء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والأسلوب الجيد فى المجلة يتميز بالتالى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الوضوح وهو الكتابة السهلة المفهومة ، حتى يفهم القارئ مايريد الكاتب أن يقوله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والقوة التى تتحقق عن طريق الوسائل التى تشحذ من ذهن القارئ ، وتحركه لكى يكون له المزيد من الإدراك والأهمية والشغف ، فما يمنح الأسلوب قوة هو أى شئ تكون له القدرة على إيقاظ العقل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الجمال أو السلاسة وهو ليس الزخارف أو المحسنات البديعية أو اللفظية ، بسلاسة التعبير ة و إنسياب الكلمات والجمل والفقرات فى هدؤ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- والمذاق وهو أن تظهر روح الكاتب فيما يكتبه ، وبشكل عام يميل أسلوب المجلة إلى الإهتمام بالشكل إلى جانب المضمون ، واللفظ يختار بعناية ولا يكتفى المحرر بالوصف الواقعى للأشياء ، بل يميل الأسلوب أكثر إلى اللغة الأدبية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FF00"/>
                </a:solidFill>
                <a:cs typeface="+mn-cs"/>
              </a:rPr>
              <a:t>وينبغى على محرر المجلة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أن يتجنب الرتابة فى الأسلوب ، وأن ينوع فى نغمته ، ولا يخاف من الإستعانة باللغة العامية أو إستعمال بعض الحكم والأمثال ، وكذلك عليه تجنب الصيغ أو الكليشيهات المحفوظة التقليدية فى العناوين أو المقدمات أو فى متن الموضوع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chemeClr val="accent2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32656"/>
            <a:ext cx="7315200" cy="792087"/>
          </a:xfrm>
        </p:spPr>
        <p:txBody>
          <a:bodyPr/>
          <a:lstStyle/>
          <a:p>
            <a:r>
              <a:rPr lang="ar-EG" dirty="0"/>
              <a:t>                      </a:t>
            </a:r>
            <a:r>
              <a:rPr lang="ar-EG" b="1" u="sng" dirty="0">
                <a:solidFill>
                  <a:srgbClr val="00B0F0"/>
                </a:solidFill>
                <a:latin typeface="+mj-lt"/>
                <a:ea typeface="+mj-ea"/>
              </a:rPr>
              <a:t>الضوابط الأسلوبية فى الكتابة للمجلة :</a:t>
            </a:r>
          </a:p>
        </p:txBody>
      </p:sp>
    </p:spTree>
    <p:extLst>
      <p:ext uri="{BB962C8B-B14F-4D97-AF65-F5344CB8AC3E}">
        <p14:creationId xmlns:p14="http://schemas.microsoft.com/office/powerpoint/2010/main" val="1663053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24744"/>
            <a:ext cx="7315200" cy="3672408"/>
          </a:xfrm>
        </p:spPr>
        <p:txBody>
          <a:bodyPr>
            <a:normAutofit fontScale="90000"/>
          </a:bodyPr>
          <a:lstStyle/>
          <a:p>
            <a:pPr algn="ctr"/>
            <a:br>
              <a:rPr lang="ar-EG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</a:br>
            <a:br>
              <a:rPr lang="ar-EG" dirty="0">
                <a:solidFill>
                  <a:srgbClr val="00B0F0"/>
                </a:solidFill>
              </a:rPr>
            </a:br>
            <a:r>
              <a:rPr lang="ar-EG" dirty="0"/>
              <a:t> </a:t>
            </a:r>
            <a:br>
              <a:rPr lang="ar-EG" dirty="0"/>
            </a:br>
            <a:r>
              <a:rPr lang="ar-EG" sz="4900" b="1" dirty="0">
                <a:solidFill>
                  <a:srgbClr val="FF0000"/>
                </a:solidFill>
              </a:rPr>
              <a:t>مع أمنياتى بالتوفيق والنجاح </a:t>
            </a:r>
            <a:br>
              <a:rPr lang="ar-EG" dirty="0">
                <a:solidFill>
                  <a:srgbClr val="FF0000"/>
                </a:solidFill>
              </a:rPr>
            </a:br>
            <a:br>
              <a:rPr lang="ar-EG" dirty="0">
                <a:solidFill>
                  <a:srgbClr val="FF0000"/>
                </a:solidFill>
              </a:rPr>
            </a:br>
            <a:br>
              <a:rPr lang="ar-EG" dirty="0"/>
            </a:br>
            <a:r>
              <a:rPr lang="ar-EG" b="1" dirty="0">
                <a:solidFill>
                  <a:srgbClr val="FFFF00"/>
                </a:solidFill>
              </a:rPr>
              <a:t>دكتور/ عادل صادق</a:t>
            </a:r>
          </a:p>
        </p:txBody>
      </p:sp>
    </p:spTree>
    <p:extLst>
      <p:ext uri="{BB962C8B-B14F-4D97-AF65-F5344CB8AC3E}">
        <p14:creationId xmlns:p14="http://schemas.microsoft.com/office/powerpoint/2010/main" val="217459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0000"/>
          </a:bodyPr>
          <a:lstStyle/>
          <a:p>
            <a:pPr algn="r"/>
            <a:br>
              <a:rPr lang="ar-EG" sz="1800" b="1" dirty="0"/>
            </a:br>
            <a:r>
              <a:rPr lang="ar-EG" sz="1800" b="1" dirty="0"/>
              <a:t>     </a:t>
            </a:r>
            <a:r>
              <a:rPr lang="ar-EG" sz="1800" b="1" u="sng" dirty="0">
                <a:solidFill>
                  <a:srgbClr val="FF0000"/>
                </a:solidFill>
              </a:rPr>
              <a:t>«</a:t>
            </a:r>
            <a:r>
              <a:rPr lang="ar-EG" sz="1800" b="1" u="sng" dirty="0">
                <a:solidFill>
                  <a:srgbClr val="FFFF00"/>
                </a:solidFill>
              </a:rPr>
              <a:t>سبق وأن تناولنا فى محاضرات سابقة الأشكال ( أو الفنون )  الصحفية التى تعرض مواد الرأى بالمجلة ، ثم تناولنا               الموضوع الصحفى بأنواعه ،ثم تناولنا من مواد الرأى فى المجلة كلاً من المقال الإفتتاحى بأنواعه ، والعمود الصحفى ،    واليوم فى هذه المحاضرة نتناول باقى الأشكال ( أو الفنون ) الصحفية بالمجلة </a:t>
            </a:r>
            <a:r>
              <a:rPr lang="ar-EG" sz="1800" b="1" u="sng" dirty="0">
                <a:solidFill>
                  <a:srgbClr val="FF0000"/>
                </a:solidFill>
              </a:rPr>
              <a:t>«</a:t>
            </a:r>
            <a:r>
              <a:rPr lang="ar-EG" sz="1800" b="1" u="sng" dirty="0">
                <a:solidFill>
                  <a:srgbClr val="FFFF00"/>
                </a:solidFill>
              </a:rPr>
              <a:t> </a:t>
            </a:r>
            <a:r>
              <a:rPr lang="ar-EG" sz="1800" b="1" dirty="0">
                <a:solidFill>
                  <a:srgbClr val="FFFF00"/>
                </a:solidFill>
              </a:rPr>
              <a:t>.</a:t>
            </a:r>
            <a:br>
              <a:rPr lang="ar-EG" sz="1800" b="1" dirty="0">
                <a:solidFill>
                  <a:srgbClr val="FFFF00"/>
                </a:solidFill>
              </a:rPr>
            </a:br>
            <a:br>
              <a:rPr lang="ar-EG" sz="1800" b="1" u="sng" dirty="0">
                <a:solidFill>
                  <a:srgbClr val="FFFF00"/>
                </a:solidFill>
              </a:rPr>
            </a:br>
            <a:r>
              <a:rPr lang="ar-EG" sz="1800" b="1" dirty="0">
                <a:solidFill>
                  <a:srgbClr val="FFFF00"/>
                </a:solidFill>
              </a:rPr>
              <a:t>               </a:t>
            </a:r>
            <a:r>
              <a:rPr lang="ar-EG" sz="2900" b="1" u="sng" dirty="0">
                <a:solidFill>
                  <a:srgbClr val="00B0F0"/>
                </a:solidFill>
                <a:cs typeface="+mn-cs"/>
              </a:rPr>
              <a:t>(5) الأشكال الصحفية التى تعرض المواد التفسيرية بالمجلة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</a:t>
            </a:r>
            <a:r>
              <a:rPr lang="ar-EG" sz="2900" b="1" u="sng" dirty="0">
                <a:solidFill>
                  <a:srgbClr val="00B0F0"/>
                </a:solidFill>
                <a:cs typeface="+mn-cs"/>
              </a:rPr>
              <a:t>(أ ) التحقيق الصحفى :</a:t>
            </a:r>
            <a:br>
              <a:rPr lang="ar-EG" sz="2900" b="1" u="sng" dirty="0">
                <a:solidFill>
                  <a:srgbClr val="00B0F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وهو التحرى والبحق أو الاستقصاء فى واقعة أو حادثة أو قضية ومعرفة الأسباب والدوافع حولها ، والاستماع إلى كل الآراء فى هذه الواقعة أو الحدثة أو القصية محور التحقيق ، وقد يصل المحرر إلى طرح حلول لها ، أو إلى إصدار حكم فى النهاية ، وقد يكتفى بعرض جوانب الواقعة فقط أو الحادثة أو القضية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والتحقيق الصحفى فى المجلة يحتل المرتبة الأولى بين فنون التحرير الصحفى ، </a:t>
            </a:r>
            <a:r>
              <a:rPr lang="ar-EG" sz="2000" b="1" dirty="0">
                <a:solidFill>
                  <a:srgbClr val="FF0000"/>
                </a:solidFill>
              </a:rPr>
              <a:t>ويمكن وصفه بالمجلة فى نوعين رئيسين هما (سبق دراستهم العام الماضى فى مادة : التحرير الصحفى ):</a:t>
            </a:r>
            <a:br>
              <a:rPr lang="ar-EG" sz="2000" b="1" dirty="0">
                <a:solidFill>
                  <a:srgbClr val="FF0000"/>
                </a:solidFill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الأول : </a:t>
            </a:r>
            <a:r>
              <a:rPr lang="ar-EG" sz="2000" b="1" dirty="0">
                <a:solidFill>
                  <a:srgbClr val="00B050"/>
                </a:solidFill>
              </a:rPr>
              <a:t>التحقيق الصحفى الطويل المفصل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الذى يعتمد على الكلمة العنصر الأساسى والمواد المصورة التى تعمل كعامل مساعد إلى جانب الكلمة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الثانى : </a:t>
            </a:r>
            <a:r>
              <a:rPr lang="ar-EG" sz="2000" b="1" dirty="0">
                <a:solidFill>
                  <a:srgbClr val="00B050"/>
                </a:solidFill>
              </a:rPr>
              <a:t>التحقيق الصحفى المصور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والذى يعتمد فى عرض موضوعاته على المواد المصورة خاصة الصور الفوتوغرافية ، والكلمة بعد ذلك كعامل مساعد  . (مثل تحقيق فى مجلة نسائية بعنوان : عزيزتى حواء .. إليكى أزياء صيف 2020 )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وهناك مجلات عالمية تخصصت فى هذا الشكل الصحفى بنوعيه ، مثل مجلات :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Life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،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Stern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الأمانية ، </a:t>
            </a:r>
            <a:r>
              <a:rPr lang="en-US" sz="2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paris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،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World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، حيث أصبح التحقيق سمة من سمات الصحافة الحديثة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ar-EG" sz="1800" b="1" u="sng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60649"/>
            <a:ext cx="7315200" cy="792087"/>
          </a:xfrm>
        </p:spPr>
        <p:txBody>
          <a:bodyPr>
            <a:noAutofit/>
          </a:bodyPr>
          <a:lstStyle/>
          <a:p>
            <a:pPr algn="ctr"/>
            <a:r>
              <a:rPr lang="ar-EG" sz="2900" b="1" u="sng" dirty="0">
                <a:solidFill>
                  <a:srgbClr val="00B0F0"/>
                </a:solidFill>
                <a:latin typeface="+mj-lt"/>
                <a:ea typeface="+mj-ea"/>
              </a:rPr>
              <a:t>تابع الأشكال الصحفية فى المجلة : </a:t>
            </a:r>
          </a:p>
        </p:txBody>
      </p:sp>
    </p:spTree>
    <p:extLst>
      <p:ext uri="{BB962C8B-B14F-4D97-AF65-F5344CB8AC3E}">
        <p14:creationId xmlns:p14="http://schemas.microsoft.com/office/powerpoint/2010/main" val="1223473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cs typeface="+mn-cs"/>
              </a:rPr>
              <a:t>يحتل الحديث الصحفى المرتبة الثانية فى ترتيب الأهمية بين الأشكال ( أو الفنون الصحفية ) بالمجلة  بعد التحقيق الصحفى مباشرة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والحديث الصحفى عبارة عن موعد يطلبه المحرر للحصول من شخصية هامة على بعض التصريحات أو المعلومات ، التى تهم الرأى العام ، وهو مصدر هام للقصص الصحفية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وينقسم الحديث الصحفى إلى الأنواع التالية ( قد سبق دراستها العام الماضى فى مادة : التحرير صحفي )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الحديث الإخبارى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حدبث الرأى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حديث التسلية والإمتاع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حديث الجماعة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-حديث الشخصية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حديث المؤتمرات الصحفية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 حديث المناسبات والاحتفالات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-الحديث الإعلانى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ونجد أنه يكثر استخدام ( حديث الرأى ) فى المجلة الأسبوعية ، وأيضاً حديث الشخصية ( الحديث الذاتى ) الذى يهتم بالكشف عن شخصية المتحدث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وفى المجلة يكثر استخدام قالب الهرم المعتدل فى كتابة الحديث الصحفى ، وهو القالب الأكثر صلاحية لكتابة حديث الرأى ، بجانب استخدام قالب اهرم المعتدل المتدرج فى كتابة الحدث الصحفى باعتباره القالب اللأكثر صلاحية لكتابة حديث الشخصية ( الحديث الذاتى ) .</a:t>
            </a:r>
            <a:br>
              <a:rPr lang="ar-EG" sz="2000" b="1" dirty="0">
                <a:solidFill>
                  <a:srgbClr val="00B050"/>
                </a:solidFill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76673"/>
            <a:ext cx="7315200" cy="504055"/>
          </a:xfrm>
        </p:spPr>
        <p:txBody>
          <a:bodyPr>
            <a:normAutofit lnSpcReduction="10000"/>
          </a:bodyPr>
          <a:lstStyle/>
          <a:p>
            <a:pPr algn="ctr"/>
            <a:r>
              <a:rPr lang="ar-EG" sz="2900" b="1" u="sng" dirty="0">
                <a:solidFill>
                  <a:srgbClr val="00B0F0"/>
                </a:solidFill>
                <a:latin typeface="+mj-lt"/>
                <a:ea typeface="+mj-ea"/>
              </a:rPr>
              <a:t>(ب) الحديث الصحفى </a:t>
            </a:r>
          </a:p>
        </p:txBody>
      </p:sp>
    </p:spTree>
    <p:extLst>
      <p:ext uri="{BB962C8B-B14F-4D97-AF65-F5344CB8AC3E}">
        <p14:creationId xmlns:p14="http://schemas.microsoft.com/office/powerpoint/2010/main" val="288802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cs typeface="+mn-cs"/>
              </a:rPr>
              <a:t>بمحاضرة سابقة تناولنا من الأشكال الصحفية التى تعرض مواد الرأى بالمجلة  كلاً من المقال الإفتتاحى ، والعمود الصحفى ، وهنا نكمل باقى أشكال مواد الرأى  ، ومنها أيضاً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                    </a:t>
            </a:r>
            <a:r>
              <a:rPr lang="ar-EG" sz="28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(3) المقال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والمقال هو الشكل الصحفى الرئيسى بالمجلة بين مواد الرأى ، ويتراوح عدد كلماته بين ألف وستة ألاف كلمة ، ويتميز بالموضوعية ، و يكتبه كتاب من داخل المجلة وكتاب من الخارج .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ومن خلال التقسيمات المختلفة لأنواع المقال بالمجلة ، نستطيع تصنيفه فى الأنواع التالية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1- المقال الإعلامى أو الإخبارى : </a:t>
            </a:r>
            <a:r>
              <a:rPr lang="ar-EG" sz="2000" b="1" dirty="0">
                <a:cs typeface="+mn-cs"/>
              </a:rPr>
              <a:t>ويأخذ القارئ خلف الأحداث ، ليبين له حقيقة ما حدث ويخبره بأسرار أووقائع جديدة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2- المقال التحليلى أو التفسيرى : </a:t>
            </a:r>
            <a:r>
              <a:rPr lang="ar-EG" sz="2000" b="1" dirty="0">
                <a:cs typeface="+mn-cs"/>
              </a:rPr>
              <a:t>ويتميز بالعمق ويعالج قضايا ومشاكل وآراء مثيرة للجدل  ويحللها إلى جوانبها المختلفة.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3-</a:t>
            </a:r>
            <a:r>
              <a:rPr lang="ar-EG" sz="2000" b="1" dirty="0">
                <a:cs typeface="+mn-cs"/>
              </a:rPr>
              <a:t> </a:t>
            </a:r>
            <a:r>
              <a:rPr lang="ar-EG" sz="2000" b="1" dirty="0">
                <a:solidFill>
                  <a:srgbClr val="00B050"/>
                </a:solidFill>
                <a:cs typeface="+mn-cs"/>
              </a:rPr>
              <a:t>مقال السيرة الذاتية أو الخبرة الشخصية أو الإعتراف أو مقال المتكلم : </a:t>
            </a:r>
            <a:r>
              <a:rPr lang="ar-EG" sz="2000" b="1" dirty="0">
                <a:cs typeface="+mn-cs"/>
              </a:rPr>
              <a:t>وكلها تتعلق بضمير المتكلم ن وتهدف إلى عرض لتأملات الكاتب فى الحياة وتقديم النصح أو الحكمة من تجاربه ، وكل ذلك مصدره أحداث متصلة فى حياة كاتبه ، وقد يسمى هذا النوع بالمقال الذاتى أو الشخصى أيضاً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4- مقال الخدمة : </a:t>
            </a:r>
            <a:r>
              <a:rPr lang="ar-EG" sz="2000" b="1" dirty="0">
                <a:cs typeface="+mn-cs"/>
              </a:rPr>
              <a:t>وقد يسمى مقال كيف تصنعها ؟ ، أو إصنعها بنفسك ، وهدفه تقديم أو تعليم شئ محدد ومحاولة توجيه القارئ فى مجال معين ، مثل : كيف يرشد استهلاكه ؟  كيف يروض الزوج زوجته ؟  ، ولكى يكون المقال مقنعاً ينبغى أن يكون لكاتبه خبرة واسعة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5- المقال الجدلى أى المثير للمناقشة أو النزالى : </a:t>
            </a:r>
            <a:r>
              <a:rPr lang="ar-EG" sz="2000" b="1" dirty="0">
                <a:cs typeface="+mn-cs"/>
              </a:rPr>
              <a:t>ويتعرض لمناقشة قضية ما أو يثير قضية ، وقد يتعصب لوجهة نظره بالأدلة والحجج والبراهين ويقدم الأدلة على ذلك ، ويشجب الآراء المخالفة لها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6- المقال الوصفى : </a:t>
            </a:r>
            <a:r>
              <a:rPr lang="ar-EG" sz="2000" b="1" dirty="0">
                <a:cs typeface="+mn-cs"/>
              </a:rPr>
              <a:t>وهدفه رسم صورة عقلية بالقلم لأشخاص أو أماكن أو مواقف .</a:t>
            </a: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476672"/>
            <a:ext cx="7315200" cy="648072"/>
          </a:xfrm>
        </p:spPr>
        <p:txBody>
          <a:bodyPr>
            <a:noAutofit/>
          </a:bodyPr>
          <a:lstStyle/>
          <a:p>
            <a:pPr algn="ctr"/>
            <a:r>
              <a:rPr lang="ar-EG" sz="2800" b="1" u="sng" dirty="0">
                <a:solidFill>
                  <a:srgbClr val="00B0F0"/>
                </a:solidFill>
              </a:rPr>
              <a:t>(6)الأشكال الصحفية التى تعرض مواد الرأى بالمجلة ) </a:t>
            </a:r>
          </a:p>
        </p:txBody>
      </p:sp>
    </p:spTree>
    <p:extLst>
      <p:ext uri="{BB962C8B-B14F-4D97-AF65-F5344CB8AC3E}">
        <p14:creationId xmlns:p14="http://schemas.microsoft.com/office/powerpoint/2010/main" val="143718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904656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rgbClr val="00B050"/>
                </a:solidFill>
                <a:cs typeface="+mn-cs"/>
              </a:rPr>
              <a:t>7- مقال المسح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ويتم فيه مسح شامل لنوع من النشاط أو ظاهرة معينة من جوانبها كلها ، فهو يقدم تقريراً شاملاً عنها ، ودراسة للوضع الراهن لظاهرة ما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8 - المقال السردى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ويأخذ هذا النوع بأسلوب السرد ، حيث يصاغ فى قالب قصة خفيفة مرحة أو يروى بشكل درامى حسب ترتيب وقوعها ( مثل مقال حديث - بمناسبة وباء كورونا - عن الأوبئة التى شهدها العالم على مدار التاريخ )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9- المقال المحذر أو العارض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نوع يعتمد على وضع يد الكاتب على خطأ ما أو جانب سلبى خطير يحتاج إلى تحذير ، أو موقف يتطلب علاج أو إصلاح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10 – المقال الفكاهى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ويعتمد على استعمال الأسلوب الفكاهى أو الساخر فى عرض موصوعه ، وقد يخلق شخصيات رمزية يجسد من خلالها الأحداث ، وقد يعود للتاريخ ، وقد يستعمل اللهجة العامية ، وهذا النوع لا يكتسب بالخبرة بل بروح الفكاهة وهى موهبة لا تكتسب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11- مقال النقد ، والعرض ، والعرض النقدى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نوع من المقالات يتعرض للكتابة عن أعمال فنية أو أدبية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وقد يكون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(أ) مقال العرض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عبارة عن تقرير عن عمل فنى ( فيلم ، مسلسل درامى ، مسرحية ، فنون تشكيلية ....إلخ) ، أو عمل أدبى ( كتاب ، ديوان شعر ، مجموعة قصصية .....إلخ ) ، يقدم عرضاًوصفياً للعمل ، ويقوم بهذا النوع كاتب متخصص فى مجال من المجالات ، أو كاتب عام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(ب) مقال النقد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يقوم بعملية قويم للعمل الفنى أو الأدبى ، أو نقد له ، وقد يقوم به محرر يعمل فى المجال الفنى أو الدبى ن وقد يكون فنان أو أديب محترف ، وقد تستخدم المجلة واحد من الإثنين أو كلاهما.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(ج) مقال العرض النقدى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مقال يمزج  العرض مع النقد بحيث يحقق الغرضين   تقديم تقرير عن العمل ، ثم تقويمه ، وهذا النوع الثالث هو المنتشر فى معظم المجلات العامة ، أما فى المجلات المتخصصة فيكثر فيها مقال النقد ، بينما بالجرائد اليومية والأسبوعية العامة فيكثر فيها مقال العرض . وهذه الأنواع الثلاثة تعتم عليها الأبواب الفنية والأدبية المتخصصة فى المجلة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500" b="1" u="sng" dirty="0">
              <a:solidFill>
                <a:srgbClr val="00B0F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1720" y="548680"/>
            <a:ext cx="4752528" cy="576064"/>
          </a:xfrm>
        </p:spPr>
        <p:txBody>
          <a:bodyPr>
            <a:noAutofit/>
          </a:bodyPr>
          <a:lstStyle/>
          <a:p>
            <a:pPr algn="ctr"/>
            <a:r>
              <a:rPr lang="ar-EG" sz="2500" b="1" u="sng" dirty="0">
                <a:solidFill>
                  <a:srgbClr val="00B0F0"/>
                </a:solidFill>
              </a:rPr>
              <a:t>تابع (3) المقال :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800" y="1300118"/>
            <a:ext cx="4608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EG" b="1" dirty="0">
              <a:solidFill>
                <a:srgbClr val="FF0000"/>
              </a:solidFill>
              <a:cs typeface="+mn-cs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7435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0000"/>
          </a:bodyPr>
          <a:lstStyle/>
          <a:p>
            <a:pPr algn="r"/>
            <a: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أسلوب كتابة المقال بالمجلة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لكي ينجح كاتب المقال فى المجلة فعليه أولاً : أن يتعرف على جمهور المجلة ، وأن يكون لديه شئ يقال ، أى مضمون فكرى ينقله إلى قارئه أو إقتراح أو رؤية جديدة لقضية قديمة ، وثانياً : أن يقول ذلك الشئ ببساطة ، والأهم من ذلك عليه أن يكون دقيقاً.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فى كتابة مقال المجلة هناك أسلوبان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الأول : أسلوب الهرم المقلوب: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ويبدء بعد كتابة عنوان المقال بالطبع بأهم شئ فى المقال فى المقدمة ، بعدها فقرة انتقالية ، تليها كلمات تعيد تقديم الفكرة بسرد الحوادث والأدلة والشواهد والأمثلة التى توضح الفكرة / ثم تأتى بعد ذلك الأمثلة الأقل أهمية ثم بعض الأدلة ، وفى النهاية يقدم بعض الاستطرادات وأقل التفاصيل أهمية .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الثانى : اسلوب الهرم المعتدل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وفيه يوضع دليل أو شاهد أو حادثة أو مثل بالمقدمة أو أكثر من واحد منها فى فقرة المقدمة ، تليها فقرة انتقالية تربط المقدمة بالموضوع ، ثم تأتى مرحلة تطوير الفكرة وتوضيحها والتوسع فيها بتقديم الأدلة والأمثلة والشواهد والبراهين  للتدليل على الفكرة الأساسية للمقال ، ثم خاتمة تحمل رأى الكاتب أو الخلاصة من المقال 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681"/>
            <a:ext cx="7315200" cy="648071"/>
          </a:xfrm>
        </p:spPr>
        <p:txBody>
          <a:bodyPr/>
          <a:lstStyle/>
          <a:p>
            <a:r>
              <a:rPr lang="ar-EG" dirty="0"/>
              <a:t>                                     </a:t>
            </a:r>
            <a:r>
              <a:rPr lang="ar-EG" sz="2500" b="1" u="sng" dirty="0">
                <a:solidFill>
                  <a:srgbClr val="00B0F0"/>
                </a:solidFill>
              </a:rPr>
              <a:t>تابع (3) : المقال </a:t>
            </a:r>
          </a:p>
        </p:txBody>
      </p:sp>
    </p:spTree>
    <p:extLst>
      <p:ext uri="{BB962C8B-B14F-4D97-AF65-F5344CB8AC3E}">
        <p14:creationId xmlns:p14="http://schemas.microsoft.com/office/powerpoint/2010/main" val="239180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برزت مجموعة من الأشكال الصحفية المستحدثة بالمجلة ، التى تعطى خلالها المواد الخاصة بالخدمات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وتأخذ الأشكال التالية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5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                                  </a:t>
            </a:r>
            <a: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(1) موضوع كيف تصنعها ؟ :</a:t>
            </a:r>
            <a:b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ويقدم هذا الموضوع للقارء ببساطة كيف يصن شيئاً ما ؟ ،  يؤديه ، مثا ذلك: الموضوعات التى ترشد القارئ أى طرق حفظ اطاقة بالنزل ، أو طرق العناية بالبشرية ، أو طهى المأكولات ،  وتستخدم فيه لغة بسيطة سهلة مباشرة سواء فى العناوين أو المتن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</a:t>
            </a:r>
            <a: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(2) موضوع لقد صنعوها وأنت تستطيع :</a:t>
            </a:r>
            <a:b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وهو الذى يعرض نشاطاً لشخص أو جماعة ، مع بيان أو إيحاء أن القارئ يستطيع أيضاً ممارسة هذا النشاط وتطبيقه ببساطة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</a:t>
            </a:r>
            <a: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(3)  القوائم : </a:t>
            </a:r>
            <a:br>
              <a:rPr lang="ar-EG" sz="25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وتتعدد أنواعها فقد تكون بأماكن يذهب إليها الناس فى عطلة نهاية الأسبوع ، مثا : قائمة بعروص المسرح ، أو دور السينما ، أو الحفلات الموسيقية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chemeClr val="accent2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60649"/>
            <a:ext cx="7315200" cy="720080"/>
          </a:xfrm>
        </p:spPr>
        <p:txBody>
          <a:bodyPr>
            <a:normAutofit/>
          </a:bodyPr>
          <a:lstStyle/>
          <a:p>
            <a:r>
              <a:rPr lang="ar-EG" sz="2500" b="1" dirty="0">
                <a:solidFill>
                  <a:srgbClr val="00B0F0"/>
                </a:solidFill>
              </a:rPr>
              <a:t>                     </a:t>
            </a:r>
            <a:r>
              <a:rPr lang="ar-EG" sz="2500" b="1" u="sng" dirty="0">
                <a:solidFill>
                  <a:srgbClr val="00B0F0"/>
                </a:solidFill>
              </a:rPr>
              <a:t>(7) أشكال مادة الخدمات بالمجلة : </a:t>
            </a:r>
          </a:p>
        </p:txBody>
      </p:sp>
    </p:spTree>
    <p:extLst>
      <p:ext uri="{BB962C8B-B14F-4D97-AF65-F5344CB8AC3E}">
        <p14:creationId xmlns:p14="http://schemas.microsoft.com/office/powerpoint/2010/main" val="2306633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وهذه الأشكال تقوم بمهمة المجلة فى التسلية والترفيه والامتاع والاسترخاء وقضاء وقت الفراغ ، وخلق نوع من الايقاع الهادئ المريح ،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ويمكن إيجازها فى الأشكال التالية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(1) الكلمات المتاقطعة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أصبحت من أشكال التسلية المطبوعة العالمية ، وأصبحت هناك وكالات متخصصة لبيعها وخبراء يطورنها ، فهناك كلمات متقاطعة تعالج موضوعات عامة ، وأخرى متخصصة وبعضها  يستخدم الصور والرسوم ، وبعضها الأخر يستخدم الأرقام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(2) أبواب الطالع :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من الأبواب التى يرفضها عدد كبير من النقاد وعلماء النفس لأنها تقوم على الحدس والتخمين وعلوم الفلك ، ولكنها منتشرة ويرى البعض الأخر أنها وسيلة تسلية وترفيه تتيح للقارئ الهروب من متاعبه اليومية ، وتشمل الأبراج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(3) المسابقات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وتتضمن كل أنواع المسابقات الفنية والرياضية والثقافية والاجتماعية ، ومنها مسابقات فى كتابة القصة أو الزجل ، أو كتابة أجمل تعليق على صورة معينة  وغيرها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(4) : الألعاب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نوع من الرياضية الذهنية تستخدم الرسوم والأشكال الهندسية ، كالمربعات والدوائر والمنحنيات ، واستغلال بعض المعادلات الرياضية البسيطة والقوانين العلمية لتنشيط ذهن القارئ ، وإختباره فى عمليات هندسية أو رياضية مبسطة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(5): الألغاز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إما ألغز معلومات عن أشخاص أو قضايا أو بلاد أو معالم مهمة ، أو ألعاب رياضية حسابية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(6) : القصص المسلية المرسومة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وهى نوعان ، </a:t>
            </a:r>
            <a:r>
              <a:rPr lang="ar-EG" sz="2000" b="1" dirty="0">
                <a:solidFill>
                  <a:srgbClr val="00B050"/>
                </a:solidFill>
                <a:cs typeface="+mn-cs"/>
              </a:rPr>
              <a:t>الأول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قصص كوميدية أو تراجيدية لها بداية  وعقدة وحل ، وأسلوب التعبير فيها للصورة وتعاونها الكلمة فى شكل شريط متتابع للصور والرسوم ، </a:t>
            </a:r>
            <a:r>
              <a:rPr lang="ar-EG" sz="2000" b="1" dirty="0">
                <a:solidFill>
                  <a:srgbClr val="00B050"/>
                </a:solidFill>
                <a:cs typeface="+mn-cs"/>
              </a:rPr>
              <a:t>والثانى: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قصص تعتمد على الرسوم الهزلية الساخرة يخلقها الرسام وكاتب القصة ، ويتم وضع انتقادات لاذعة وساخرة للسلوك الإنسانة، وتوصيل مضمون أخلاقى تربوي للقارئ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681"/>
            <a:ext cx="7315200" cy="576063"/>
          </a:xfrm>
        </p:spPr>
        <p:txBody>
          <a:bodyPr/>
          <a:lstStyle/>
          <a:p>
            <a:r>
              <a:rPr lang="ar-EG" dirty="0"/>
              <a:t>                               </a:t>
            </a:r>
            <a:r>
              <a:rPr lang="ar-EG" sz="2500" b="1" u="sng" dirty="0">
                <a:solidFill>
                  <a:srgbClr val="00B0F0"/>
                </a:solidFill>
              </a:rPr>
              <a:t>(8) : المواد الخاصة بالمجلة : </a:t>
            </a:r>
          </a:p>
        </p:txBody>
      </p:sp>
    </p:spTree>
    <p:extLst>
      <p:ext uri="{BB962C8B-B14F-4D97-AF65-F5344CB8AC3E}">
        <p14:creationId xmlns:p14="http://schemas.microsoft.com/office/powerpoint/2010/main" val="2489860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11" y="1119297"/>
            <a:ext cx="9144000" cy="5733256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</a:t>
            </a:r>
            <a:r>
              <a:rPr lang="ar-EG" sz="28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(1) الصورة الصحفية بالمجلة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تتركز أهمية الصورة الصحفية الفوتوغرافية فى الصحافة فى أنها شكل تحريرى صحفى قادر على اختزال كثير من المعانى والمتضمنات الفكرية والإنسانية والجمالية ، وعلى التبسيط والشرح والوصف ، وكشكل أو عنصر إخراجى أو تيبوغرافى  يساهم فى بناء شكل المجلة ، وإبراز المضمون ، وإضفاء عنصر جمالى عليها .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       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وهناك عدة وظائف تؤديها الصورة فى المجلة ، وهى : 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أولاً :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الوظيفة الإخبارية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حيث تعطى المضمون أو الهدف الإخبارى بسرعة أكثر وبوضوح أفضل من التعبير اللفظى ، وتستطيعأن تظهر لحظة خاصة من وقائع الأنباء بشكل بيانى مرئى ومفصل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ثانياً :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الوظيفة السيكولوجية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الصورة تجيب على حاجة سيكولوجية لدى الإنسان ،فتجذ الانتباه وتثير الإهتمام ، وتقدم وسائل مؤثرة فى رواية الخبر أو عرض الموضوع فى شكل لاتستطيعه الكلمات وحدها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ثالثاً :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عنصر تيبوغرافى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فهى أحد العناصر التيبوغرافية الأساسية التى تشترك مع حروف المتن والعناوين والفواصل والمسافات البيضاء فى بناء الجسم العادى للمجلة ، أياً كان شكلها وطريقة إخراجها ، هى كالعناوين من حيث تفاوت أهميتها بين صفحة وأخرى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رابعاً :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قيمة جمالية :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إن للصورة قيمتها الجمالية من حيث كونها عملاً فنياً يستوقف النظر ويبعث الإهتمام فى نفس القارء ، فهى تستطيع أن تجعل الصفحة أو غلاف  المجلة ذات منظر جمالى ملئ بالحيوية والتنوع ، ويسبغ عليها جاذبية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chemeClr val="accent2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04665"/>
            <a:ext cx="7315200" cy="648072"/>
          </a:xfrm>
        </p:spPr>
        <p:txBody>
          <a:bodyPr/>
          <a:lstStyle/>
          <a:p>
            <a:r>
              <a:rPr lang="ar-EG" dirty="0"/>
              <a:t>                            </a:t>
            </a:r>
            <a:r>
              <a:rPr lang="ar-EG" sz="2500" b="1" u="sng" dirty="0">
                <a:solidFill>
                  <a:srgbClr val="00B0F0"/>
                </a:solidFill>
              </a:rPr>
              <a:t>(9) المواد المصورة بالمجلة :  </a:t>
            </a:r>
          </a:p>
        </p:txBody>
      </p:sp>
    </p:spTree>
    <p:extLst>
      <p:ext uri="{BB962C8B-B14F-4D97-AF65-F5344CB8AC3E}">
        <p14:creationId xmlns:p14="http://schemas.microsoft.com/office/powerpoint/2010/main" val="1302762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832</TotalTime>
  <Words>366</Words>
  <Application>Microsoft Office PowerPoint</Application>
  <PresentationFormat>عرض على الشاشة (4:3)</PresentationFormat>
  <Paragraphs>39</Paragraphs>
  <Slides>15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Perspective</vt:lpstr>
      <vt:lpstr>محاضرة فى مادة : فن تحرير المجلة</vt:lpstr>
      <vt:lpstr>      «سبق وأن تناولنا فى محاضرات سابقة الأشكال ( أو الفنون )  الصحفية التى تعرض مواد الرأى بالمجلة ، ثم تناولنا               الموضوع الصحفى بأنواعه ،ثم تناولنا من مواد الرأى فى المجلة كلاً من المقال الإفتتاحى بأنواعه ، والعمود الصحفى ،    واليوم فى هذه المحاضرة نتناول باقى الأشكال ( أو الفنون ) الصحفية بالمجلة « .                 (5) الأشكال الصحفية التى تعرض المواد التفسيرية بالمجلة :                                           (أ ) التحقيق الصحفى :  وهو التحرى والبحق أو الاستقصاء فى واقعة أو حادثة أو قضية ومعرفة الأسباب والدوافع حولها ، والاستماع إلى كل الآراء فى هذه الواقعة أو الحدثة أو القصية محور التحقيق ، وقد يصل المحرر إلى طرح حلول لها ، أو إلى إصدار حكم فى النهاية ، وقد يكتفى بعرض جوانب الواقعة فقط أو الحادثة أو القضية .  والتحقيق الصحفى فى المجلة يحتل المرتبة الأولى بين فنون التحرير الصحفى ، ويمكن وصفه بالمجلة فى نوعين رئيسين هما (سبق دراستهم العام الماضى فى مادة : التحرير الصحفى ): الأول : التحقيق الصحفى الطويل المفصل : الذى يعتمد على الكلمة العنصر الأساسى والمواد المصورة التى تعمل كعامل مساعد إلى جانب الكلمة . الثانى : التحقيق الصحفى المصور : والذى يعتمد فى عرض موضوعاته على المواد المصورة خاصة الصور الفوتوغرافية ، والكلمة بعد ذلك كعامل مساعد  . (مثل تحقيق فى مجلة نسائية بعنوان : عزيزتى حواء .. إليكى أزياء صيف 2020 ) . وهناك مجلات عالمية تخصصت فى هذا الشكل الصحفى بنوعيه ، مثل مجلات : Life  ، Stern  الأمانية ، paris ، World  ، حيث أصبح التحقيق سمة من سمات الصحافة الحديثة . </vt:lpstr>
      <vt:lpstr>يحتل الحديث الصحفى المرتبة الثانية فى ترتيب الأهمية بين الأشكال ( أو الفنون الصحفية ) بالمجلة  بعد التحقيق الصحفى مباشرة  والحديث الصحفى عبارة عن موعد يطلبه المحرر للحصول من شخصية هامة على بعض التصريحات أو المعلومات ، التى تهم الرأى العام ، وهو مصدر هام للقصص الصحفية .  وينقسم الحديث الصحفى إلى الأنواع التالية ( قد سبق دراستها العام الماضى فى مادة : التحرير صحفي ) : - الحديث الإخبارى . - حدبث الرأى . - حديث التسلية والإمتاع . - حديث الجماعة . -حديث الشخصية . - حديث المؤتمرات الصحفية . - حديث المناسبات والاحتفالات . -الحديث الإعلانى .  ونجد أنه يكثر استخدام ( حديث الرأى ) فى المجلة الأسبوعية ، وأيضاً حديث الشخصية ( الحديث الذاتى ) الذى يهتم بالكشف عن شخصية المتحدث .  وفى المجلة يكثر استخدام قالب الهرم المعتدل فى كتابة الحديث الصحفى ، وهو القالب الأكثر صلاحية لكتابة حديث الرأى ، بجانب استخدام قالب اهرم المعتدل المتدرج فى كتابة الحدث الصحفى باعتباره القالب اللأكثر صلاحية لكتابة حديث الشخصية ( الحديث الذاتى ) .   </vt:lpstr>
      <vt:lpstr>بمحاضرة سابقة تناولنا من الأشكال الصحفية التى تعرض مواد الرأى بالمجلة  كلاً من المقال الإفتتاحى ، والعمود الصحفى ، وهنا نكمل باقى أشكال مواد الرأى  ، ومنها أيضاً :                                                     (3) المقال : والمقال هو الشكل الصحفى الرئيسى بالمجلة بين مواد الرأى ، ويتراوح عدد كلماته بين ألف وستة ألاف كلمة ، ويتميز بالموضوعية ، و يكتبه كتاب من داخل المجلة وكتاب من الخارج . ومن خلال التقسيمات المختلفة لأنواع المقال بالمجلة ، نستطيع تصنيفه فى الأنواع التالية : 1- المقال الإعلامى أو الإخبارى : ويأخذ القارئ خلف الأحداث ، ليبين له حقيقة ما حدث ويخبره بأسرار أووقائع جديدة .  2- المقال التحليلى أو التفسيرى : ويتميز بالعمق ويعالج قضايا ومشاكل وآراء مثيرة للجدل  ويحللها إلى جوانبها المختلفة. 3- مقال السيرة الذاتية أو الخبرة الشخصية أو الإعتراف أو مقال المتكلم : وكلها تتعلق بضمير المتكلم ن وتهدف إلى عرض لتأملات الكاتب فى الحياة وتقديم النصح أو الحكمة من تجاربه ، وكل ذلك مصدره أحداث متصلة فى حياة كاتبه ، وقد يسمى هذا النوع بالمقال الذاتى أو الشخصى أيضاً . 4- مقال الخدمة : وقد يسمى مقال كيف تصنعها ؟ ، أو إصنعها بنفسك ، وهدفه تقديم أو تعليم شئ محدد ومحاولة توجيه القارئ فى مجال معين ، مثل : كيف يرشد استهلاكه ؟  كيف يروض الزوج زوجته ؟  ، ولكى يكون المقال مقنعاً ينبغى أن يكون لكاتبه خبرة واسعة . 5- المقال الجدلى أى المثير للمناقشة أو النزالى : ويتعرض لمناقشة قضية ما أو يثير قضية ، وقد يتعصب لوجهة نظره بالأدلة والحجج والبراهين ويقدم الأدلة على ذلك ، ويشجب الآراء المخالفة لها .  6- المقال الوصفى : وهدفه رسم صورة عقلية بالقلم لأشخاص أو أماكن أو مواقف . </vt:lpstr>
      <vt:lpstr>7- مقال المسح : ويتم فيه مسح شامل لنوع من النشاط أو ظاهرة معينة من جوانبها كلها ، فهو يقدم تقريراً شاملاً عنها ، ودراسة للوضع الراهن لظاهرة ما . 8 - المقال السردى : ويأخذ هذا النوع بأسلوب السرد ، حيث يصاغ فى قالب قصة خفيفة مرحة أو يروى بشكل درامى حسب ترتيب وقوعها ( مثل مقال حديث - بمناسبة وباء كورونا - عن الأوبئة التى شهدها العالم على مدار التاريخ ) . 9- المقال المحذر أو العارض : وهو نوع يعتمد على وضع يد الكاتب على خطأ ما أو جانب سلبى خطير يحتاج إلى تحذير ، أو موقف يتطلب علاج أو إصلاح . 10 – المقال الفكاهى : ويعتمد على استعمال الأسلوب الفكاهى أو الساخر فى عرض موصوعه ، وقد يخلق شخصيات رمزية يجسد من خلالها الأحداث ، وقد يعود للتاريخ ، وقد يستعمل اللهجة العامية ، وهذا النوع لا يكتسب بالخبرة بل بروح الفكاهة وهى موهبة لا تكتسب . 11- مقال النقد ، والعرض ، والعرض النقدى : نوع من المقالات يتعرض للكتابة عن أعمال فنية أو أدبية ، وقد يكون :  (أ) مقال العرض : وهو عبارة عن تقرير عن عمل فنى ( فيلم ، مسلسل درامى ، مسرحية ، فنون تشكيلية ....إلخ) ، أو عمل أدبى ( كتاب ، ديوان شعر ، مجموعة قصصية .....إلخ ) ، يقدم عرضاًوصفياً للعمل ، ويقوم بهذا النوع كاتب متخصص فى مجال من المجالات ، أو كاتب عام . (ب) مقال النقد : وهو يقوم بعملية قويم للعمل الفنى أو الأدبى ، أو نقد له ، وقد يقوم به محرر يعمل فى المجال الفنى أو الدبى ن وقد يكون فنان أو أديب محترف ، وقد تستخدم المجلة واحد من الإثنين أو كلاهما. (ج) مقال العرض النقدى : وهو مقال يمزج  العرض مع النقد بحيث يحقق الغرضين   تقديم تقرير عن العمل ، ثم تقويمه ، وهذا النوع الثالث هو المنتشر فى معظم المجلات العامة ، أما فى المجلات المتخصصة فيكثر فيها مقال النقد ، بينما بالجرائد اليومية والأسبوعية العامة فيكثر فيها مقال العرض . وهذه الأنواع الثلاثة تعتم عليها الأبواب الفنية والأدبية المتخصصة فى المجلة . </vt:lpstr>
      <vt:lpstr>أسلوب كتابة المقال بالمجلة : لكي ينجح كاتب المقال فى المجلة فعليه أولاً : أن يتعرف على جمهور المجلة ، وأن يكون لديه شئ يقال ، أى مضمون فكرى ينقله إلى قارئه أو إقتراح أو رؤية جديدة لقضية قديمة ، وثانياً : أن يقول ذلك الشئ ببساطة ، والأهم من ذلك عليه أن يكون دقيقاً.  وفى كتابة مقال المجلة هناك أسلوبان :  الأول : أسلوب الهرم المقلوب:  ويبدء بعد كتابة عنوان المقال بالطبع بأهم شئ فى المقال فى المقدمة ، بعدها فقرة انتقالية ، تليها كلمات تعيد تقديم الفكرة بسرد الحوادث والأدلة والشواهد والأمثلة التى توضح الفكرة / ثم تأتى بعد ذلك الأمثلة الأقل أهمية ثم بعض الأدلة ، وفى النهاية يقدم بعض الاستطرادات وأقل التفاصيل أهمية .   الثانى : اسلوب الهرم المعتدل :  وفيه يوضع دليل أو شاهد أو حادثة أو مثل بالمقدمة أو أكثر من واحد منها فى فقرة المقدمة ، تليها فقرة انتقالية تربط المقدمة بالموضوع ، ثم تأتى مرحلة تطوير الفكرة وتوضيحها والتوسع فيها بتقديم الأدلة والأمثلة والشواهد والبراهين  للتدليل على الفكرة الأساسية للمقال ، ثم خاتمة تحمل رأى الكاتب أو الخلاصة من المقال .</vt:lpstr>
      <vt:lpstr>برزت مجموعة من الأشكال الصحفية المستحدثة بالمجلة ، التى تعطى خلالها المواد الخاصة بالخدمات ، وتأخذ الأشكال التالية :                                     (1) موضوع كيف تصنعها ؟ :  ويقدم هذا الموضوع للقارء ببساطة كيف يصن شيئاً ما ؟ ،  يؤديه ، مثا ذلك: الموضوعات التى ترشد القارئ أى طرق حفظ اطاقة بالنزل ، أو طرق العناية بالبشرية ، أو طهى المأكولات ،  وتستخدم فيه لغة بسيطة سهلة مباشرة سواء فى العناوين أو المتن .                                             (2) موضوع لقد صنعوها وأنت تستطيع :  وهو الذى يعرض نشاطاً لشخص أو جماعة ، مع بيان أو إيحاء أن القارئ يستطيع أيضاً ممارسة هذا النشاط وتطبيقه ببساطة .                                              (3)  القوائم :   وتتعدد أنواعها فقد تكون بأماكن يذهب إليها الناس فى عطلة نهاية الأسبوع ، مثا : قائمة بعروص المسرح ، أو دور السينما ، أو الحفلات الموسيقية . </vt:lpstr>
      <vt:lpstr>وهذه الأشكال تقوم بمهمة المجلة فى التسلية والترفيه والامتاع والاسترخاء وقضاء وقت الفراغ ، وخلق نوع من الايقاع الهادئ المريح ، ويمكن إيجازها فى الأشكال التالية :                                                   (1) الكلمات المتاقطعة : أصبحت من أشكال التسلية المطبوعة العالمية ، وأصبحت هناك وكالات متخصصة لبيعها وخبراء يطورنها ، فهناك كلمات متقاطعة تعالج موضوعات عامة ، وأخرى متخصصة وبعضها  يستخدم الصور والرسوم ، وبعضها الأخر يستخدم الأرقام .                                                   (2) أبواب الطالع :  وهى من الأبواب التى يرفضها عدد كبير من النقاد وعلماء النفس لأنها تقوم على الحدس والتخمين وعلوم الفلك ، ولكنها منتشرة ويرى البعض الأخر أنها وسيلة تسلية وترفيه تتيح للقارئ الهروب من متاعبه اليومية ، وتشمل الأبراج .                                                   (3) المسابقات : وتتضمن كل أنواع المسابقات الفنية والرياضية والثقافية والاجتماعية ، ومنها مسابقات فى كتابة القصة أو الزجل ، أو كتابة أجمل تعليق على صورة معينة  وغيرها .                                                   (4) : الألعاب : وهى نوع من الرياضية الذهنية تستخدم الرسوم والأشكال الهندسية ، كالمربعات والدوائر والمنحنيات ، واستغلال بعض المعادلات الرياضية البسيطة والقوانين العلمية لتنشيط ذهن القارئ ، وإختباره فى عمليات هندسية أو رياضية مبسطة .                                                   (5): الألغاز : وهى إما ألغز معلومات عن أشخاص أو قضايا أو بلاد أو معالم مهمة ، أو ألعاب رياضية حسابية .                                                   (6) : القصص المسلية المرسومة : وهى نوعان ، الأول : قصص كوميدية أو تراجيدية لها بداية  وعقدة وحل ، وأسلوب التعبير فيها للصورة وتعاونها الكلمة فى شكل شريط متتابع للصور والرسوم ، والثانى: قصص تعتمد على الرسوم الهزلية الساخرة يخلقها الرسام وكاتب القصة ، ويتم وضع انتقادات لاذعة وساخرة للسلوك الإنسانة، وتوصيل مضمون أخلاقى تربوي للقارئ .  </vt:lpstr>
      <vt:lpstr>                                              (1) الصورة الصحفية بالمجلة   تتركز أهمية الصورة الصحفية الفوتوغرافية فى الصحافة فى أنها شكل تحريرى صحفى قادر على اختزال كثير من المعانى والمتضمنات الفكرية والإنسانية والجمالية ، وعلى التبسيط والشرح والوصف ، وكشكل أو عنصر إخراجى أو تيبوغرافى  يساهم فى بناء شكل المجلة ، وإبراز المضمون ، وإضفاء عنصر جمالى عليها .             وهناك عدة وظائف تؤديها الصورة فى المجلة ، وهى :   أولاً : الوظيفة الإخبارية : حيث تعطى المضمون أو الهدف الإخبارى بسرعة أكثر وبوضوح أفضل من التعبير اللفظى ، وتستطيعأن تظهر لحظة خاصة من وقائع الأنباء بشكل بيانى مرئى ومفصل .  ثانياً : الوظيفة السيكولوجية : الصورة تجيب على حاجة سيكولوجية لدى الإنسان ،فتجذ الانتباه وتثير الإهتمام ، وتقدم وسائل مؤثرة فى رواية الخبر أو عرض الموضوع فى شكل لاتستطيعه الكلمات وحدها .  ثالثاً : عنصر تيبوغرافى : فهى أحد العناصر التيبوغرافية الأساسية التى تشترك مع حروف المتن والعناوين والفواصل والمسافات البيضاء فى بناء الجسم العادى للمجلة ، أياً كان شكلها وطريقة إخراجها ، هى كالعناوين من حيث تفاوت أهميتها بين صفحة وأخرى .  رابعاً : قيمة جمالية : إن للصورة قيمتها الجمالية من حيث كونها عملاً فنياً يستوقف النظر ويبعث الإهتمام فى نفس القارء ، فهى تستطيع أن تجعل الصفحة أو غلاف  المجلة ذات منظر جمالى ملئ بالحيوية والتنوع ، ويسبغ عليها جاذبية . </vt:lpstr>
      <vt:lpstr>أنواع الصورة الصحفية بالمجلة :  هناك أكثر من تصنيف للصورة الصحفية التى تنشر فى المجلة  ، فمن ناحية الشكل الفنى ، تنقسم الصورة إلى ثلاثة أنواع ، وهى : 1- الصورة المفردة : قد تكون صورة شخصية بورتريه أو صور مكان وما إلى ذلك ، المهم أنها صورة واحدة تنشر بمفردها وتؤدى وظيفتها وتستعمل بكثرة مع الأخبار .  2- سلسلة الصور :وهى سلسلة من الصور عن موضوع واحد من أكثر من زاوية ، يتم إلتقاطها خلال فترة زمنية طويلة ، ويستعمل هذا النوع من الصور فى المجلات المصورة مثل : أخر ساعة والمصور فى مصر ، ومجلة باري ماتش الفرنسية . ( مثال : مجموعة صور توضح تطور حياة مسؤل منذ الطفولة حتى وضعه الحالى ، أو صور لزيارة مفاجئة لأحد المسؤلين لعدة مصانع خلال اسبوع أو شهر أو عام ) .  3- المشهد المتعاقب : وهو عبارة عن مشهد أو مجموعة من اللقطات لموضوع واحد من وجهة نظر واحدة فى فترة زمنية قصيرة  . ( مثال : لقطات خلال إلقاء أحد المنسؤلين لخطاب بحيث تنشر أكثر من صورة متعاقبة فى أكثر من انفعال أثناء إلقاء الخطاب ) .  ومن ناحية المضمون ، تنقسم الصورة الصحفية بالمجلة إلى الأنواع التالية : 1- الصورة الإخبارية : وهى تلك الصورة أو الصور المستقلة بنفسها ، وتروى تفصيلاتها خبراً أو حدثاً مهماً ، وتكون ذات حجم كبير ، وقد تكون :</vt:lpstr>
      <vt:lpstr>- صورة تبين الحدث وهو يقع ، مثال : صورة تمثل إحراز هدف فى إحدى المباريات ، أو وقوع حدث ما . - صورة تبين نتيجة  وقوع حدث ، مثل النتائج المترتبة على وقوع حدث . - صورة ملتقطة لشخصية مع خبر سريع (بورتريه ) .  2- صور الموضوعات : هى التى تهدف إلى نقل أو توصيل تفاصيل عن أحداث ووقائع سرسعة وأخف للنشاط الإنسانى ، ولا ترتبط بتوقيت معين أو بحادث إخبارى عاجل ن بل ترتبط فقط بموضوعها الصحفى .( مثل : صور مصاحبة لموضوع عن التلوث البيئى ، أو أضرار التدخين ، أو الإكتئاب ......إلخ ) .  3- الصورة التى تمثل شخصية هى محور الموضوع : تكون فوتوغرافية أو منقولة بريشة الرسام عن أصل ، مثل الصور التى تصاحب موضوعات مجلتى روزاليوسف ، وصباح الخير .  4- الصور الجمالية والتعبيرية : وتنشرها المجلات كنوع من الإبداع الفنى للمصورين ، وتعتمد على براعة المصور الفنية أو الجمالية ، ولا تتضمن أى قيمة خبرية أو فكرة .(مثال : صورة عن جمال بالقاهرة باليل ، أو عن شاطئ ، أو مناظر خلابة ) . تحرير الصورة الصحفية بالمجلة :   القارئ يحتاج إلى كلام الصورة ليعرف من فى الصورة ، وعن أى شئ تدور ، وهناك بعض الأنواع الرئيسية للكلام أو التعليق المصاحب للصورة ، يمكن أن نحددها فيما يلى : </vt:lpstr>
      <vt:lpstr>1- كلام أو تعلق يصف صورة هى جزء من قصة إخبارية تجرى أحداثها داخل الصورة ، وهنا ينبغى أن يكون مختصراً .. سطر واحد يكفى للتعريف . 2- كلام يصف صورة لا ينشر معها موضوع ، أى يكون هو التعليق الوحيد المصاحب لها ، لذلك ينبغى أن يكون شاملاً كلاملاً يضم كل الحقائق التى تعبر عنها الصورة . 3- كلام يصاحب صورة تصف قصة إخبارية ، وليس هناك حقائق كافية بداخلها ، لذلك ينبغى بالتوسع فى التفاصيل فى كلام الصورة بحيث يكون وافياً ، وقد يضم اقتباسات من الأحاديث التى دارت بحيث يعرف القارى كل أبعاد الصورة . ولابد أن يتسم أسلوب تحرير الصورة بالمجلة بتوافر كل عوامل الجذب والتشويق وحسن إختيار اللفظ المناسب ، المشتمل على أكبر قدر ممكن من التعبير ، إضافة إلى أن الزمن المضارع يعزز حالية الصورة ، والزمن الماضى يستعمل إذا ذكر فى الجملة التاريخ . كتابة إسم المصورفى المجلة :  يكتب إسم المصور بموضوعات المجلة ، على النحو التالى : - يوضع الإسم بمفرده تحت الصورة أو عليها ،وقد يكون داخل إطار .  يكتب مع محر الموضوع ( ويقال مثلاً : تحقيق ...... ، وتصوير ........) . - إذا لم يكتب إسم المصور تحت الصورة فتنسب لطاقم التصوير بالمجلة .  - إذا كانت عن طريق وكالات الأنباء أو وكالة للصور والرسوم ينسب إليها ، وكذلك إذا كان المصور من خارج المجلة . - يمكن أن يكتب إسم المصور وسط الموضوع أو فى نهايته أو بدايته .  ومن المواد المصورة داخل المجلة – أيضاً  إلى جانب الصور الفوتوغرافية – هناك الرسوم اليدوية التى تجمع الرسوم الساخرة والتعبيرية والتوضيحية . </vt:lpstr>
      <vt:lpstr>وهى عنصر مهم يستعمل فى المجلات باضطراد الأن ، وقد زاد إنتشارها بعد إنتشار الطباعة الأوفست ، وتشمل :  1- الرسوم الساخرة: وهى مجموعة من الرسوم المتميزة ولها قدرة على جذب انتباه القارئ ونقل الفكرة إليه والتعبيرعن وجهة نظره بالرسم ، ويعتمد الرسام هنا على الإيجاز والتبسيط ،وتشكل الرسوم السخرة مكوناً مهماً على صفحات المجلة .  2- الرسوم التعبيرية : وهى الرسوم اليدوية التى تصاحب بعض الموضوعات الصحفية كبديل للصور الفوتوغرافية  ، لتحقيق أغراض جمالية وتعبيرية كتلك الرسوم التى تصاحب القصص أو المقالات أو التحقيقات الصحفية إلى جانب الرسوم الثابتة ( الموتيفات ) التى تميز الأبواب والملاحق الثابتة والمتخصصة .  3- الرسوم التوضيحية : وهدفها المساعدة على عرض بعض الحقائق أو المعلومات أو البيانات المعقدة بشكل بسيط وسهل ومركز ودقيق ، يفسرها ويلخصها موفراً المساحة لجزء بسيط من المتن ، ومن أهمها :   - الرسوم البيانية : فد تكون خطاً بيانياً ، أو خريطة ، أو أعمدة بيانية مفردة أو مزدوجة ، لتلخص الإحصاءات الرقمية المعقدة والمتطورة . - المنحنيات : وتصور مدى التقلب أو التطور فى ظاهرة ما بشكل كمى . - الخرائط الجغرافية . البكتوجراف : رسم بيانى يتم فيه مزج الصور والرسوم بالخطوط البيانية أو الأعمدة ، للتعبير عن مواقف أو أماكن أو علاقات تسمح بالمقارنة . </vt:lpstr>
      <vt:lpstr>الأسلوب - كما قال الخبير «بوفان» - هو الإمسان نفسه ،والأسلوب عند اللغويين هو إختيار الألفاظ وترتيبها فى شكل له أثره وطابعه فى اللغة المستعملة ، وهو معين القدرة على أن تصل إلى القراء .. وهو الفكرة . ولابد أن يتلائم الأسلوب مع الفكرة ( هلى سيستعين الكاتب باللغة العامية أم بالتعبير الدقيق الصلب فى إختيار الكلمة والجملة ... وهل هو تعبير عاطفى دافئمرآة لشعور الكاتب الشخصى ؟ أم تعبير عن تفكير منطقى ، العامل الأساسى هنا هو طبيعة الفكرة ذاتها . كما ينبغى الملاءمة بين الأسلوب وتفكير القراء .  والأسلوب الجيد فى المجلة يتميز بالتالى :  - الوضوح وهو الكتابة السهلة المفهومة ، حتى يفهم القارئ مايريد الكاتب أن يقوله . - والقوة التى تتحقق عن طريق الوسائل التى تشحذ من ذهن القارئ ، وتحركه لكى يكون له المزيد من الإدراك والأهمية والشغف ، فما يمنح الأسلوب قوة هو أى شئ تكون له القدرة على إيقاظ العقل . - الجمال أو السلاسة وهو ليس الزخارف أو المحسنات البديعية أو اللفظية ، بسلاسة التعبير ة و إنسياب الكلمات والجمل والفقرات فى هدؤ . - والمذاق وهو أن تظهر روح الكاتب فيما يكتبه ، وبشكل عام يميل أسلوب المجلة إلى الإهتمام بالشكل إلى جانب المضمون ، واللفظ يختار بعناية ولا يكتفى المحرر بالوصف الواقعى للأشياء ، بل يميل الأسلوب أكثر إلى اللغة الأدبية .  وينبغى على محرر المجلة أن يتجنب الرتابة فى الأسلوب ، وأن ينوع فى نغمته ، ولا يخاف من الإستعانة باللغة العامية أو إستعمال بعض الحكم والأمثال ، وكذلك عليه تجنب الصيغ أو الكليشيهات المحفوظة التقليدية فى العناوين أو المقدمات أو فى متن الموضوع . </vt:lpstr>
      <vt:lpstr>    مع أمنياتى بالتوفيق والنجاح    دكتور/ عادل صادق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فى مادة تحرير المجلة</dc:title>
  <dc:creator>pc</dc:creator>
  <cp:lastModifiedBy>مستخدم غير معروف</cp:lastModifiedBy>
  <cp:revision>193</cp:revision>
  <dcterms:created xsi:type="dcterms:W3CDTF">2020-03-29T23:29:42Z</dcterms:created>
  <dcterms:modified xsi:type="dcterms:W3CDTF">2020-04-02T04:02:37Z</dcterms:modified>
</cp:coreProperties>
</file>