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0" r:id="rId4"/>
    <p:sldId id="274" r:id="rId5"/>
    <p:sldId id="261" r:id="rId6"/>
    <p:sldId id="273" r:id="rId7"/>
    <p:sldId id="262" r:id="rId8"/>
    <p:sldId id="269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8"/>
  </p:normalViewPr>
  <p:slideViewPr>
    <p:cSldViewPr snapToGrid="0" snapToObjects="1">
      <p:cViewPr varScale="1">
        <p:scale>
          <a:sx n="113" d="100"/>
          <a:sy n="113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91A8B-EAC1-A44C-B5F4-EE353728A034}" type="datetimeFigureOut">
              <a:rPr lang="en-US" smtClean="0"/>
              <a:t>4/4/20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F10F7-08F1-474E-8EFD-D6684B3FC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6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4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86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7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5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1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3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4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1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5F80A-464C-224D-86C8-5FDE45DE5547}" type="datetimeFigureOut">
              <a:rPr lang="en-US" smtClean="0"/>
              <a:t>4/4/20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E6FA0-831A-6F4A-BAA4-CCE025085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http://fr.wikipedia.org/wiki/Figure_de_style" TargetMode="External"/><Relationship Id="rId5" Type="http://schemas.openxmlformats.org/officeDocument/2006/relationships/hyperlink" Target="http://fr.wikipedia.org/wiki/Trope_(rh%C3%A9torique)" TargetMode="External"/><Relationship Id="rId6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fr.wikipedia.org/wiki/Pierre_Corneille" TargetMode="External"/><Relationship Id="rId5" Type="http://schemas.openxmlformats.org/officeDocument/2006/relationships/hyperlink" Target="http://fr.wikipedia.org/wiki/Le_Cid_(Corneille)" TargetMode="External"/><Relationship Id="rId6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http://fr.wikipedia.org/wiki/Tajine" TargetMode="External"/><Relationship Id="rId5" Type="http://schemas.openxmlformats.org/officeDocument/2006/relationships/hyperlink" Target="http://fr.wikipedia.org/wiki/Paella" TargetMode="External"/><Relationship Id="rId6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http://fr.wikipedia.org/wiki/Auguste_Rodin" TargetMode="External"/><Relationship Id="rId5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fr-FR" dirty="0" smtClean="0"/>
              <a:t>La métonymie</a:t>
            </a:r>
            <a:br>
              <a:rPr lang="fr-FR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1022" y="474133"/>
            <a:ext cx="660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La métonymie est un type de </a:t>
            </a:r>
            <a:r>
              <a:rPr lang="fr-FR" sz="3200" u="sng" dirty="0">
                <a:hlinkClick r:id="rId4" tooltip="Figure de style"/>
              </a:rPr>
              <a:t>figures de style</a:t>
            </a:r>
            <a:r>
              <a:rPr lang="fr-FR" sz="3200" dirty="0"/>
              <a:t> de la classe des </a:t>
            </a:r>
            <a:r>
              <a:rPr lang="fr-FR" sz="3200" u="sng" dirty="0">
                <a:hlinkClick r:id="rId5" tooltip="Trope (rhétorique)"/>
              </a:rPr>
              <a:t>tropes</a:t>
            </a:r>
            <a:r>
              <a:rPr lang="fr-FR" sz="3200" dirty="0"/>
              <a:t>. Elle consiste à remplacer un nom commun par un autre avec lequel il est en rapport, par un lien </a:t>
            </a:r>
            <a:r>
              <a:rPr lang="fr-FR" sz="3200" dirty="0" smtClean="0"/>
              <a:t>logique </a:t>
            </a:r>
            <a:r>
              <a:rPr lang="fr-FR" sz="3200" dirty="0"/>
              <a:t>sous-entendu : la cause pour l’effet, le contenant pour le contenu, l’artiste pour l’œuvre, la ville pour ses habitants, la localisation pour l’institution qui y est installée</a:t>
            </a:r>
            <a:r>
              <a:rPr lang="fr-FR" sz="3200" dirty="0" smtClean="0"/>
              <a:t>,... etc.</a:t>
            </a:r>
            <a:endParaRPr lang="en-US" sz="32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Types de relations métonymiques</a:t>
            </a:r>
            <a:r>
              <a:rPr lang="fr-FR" b="1" u="sng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métonymie est basée sur un lien logique entre le terme exprimé et le terme qu'il remplace. Dans ce qui suit nous allons expliquer les liens logiques les plus fréquents.</a:t>
            </a:r>
            <a:r>
              <a:rPr lang="en-US" dirty="0" smtClean="0"/>
              <a:t> </a:t>
            </a:r>
          </a:p>
          <a:p>
            <a:r>
              <a:rPr lang="en-US" dirty="0" smtClean="0"/>
              <a:t>1- </a:t>
            </a:r>
            <a:r>
              <a:rPr lang="fr-FR" b="1" dirty="0"/>
              <a:t>Le contenant pour le contenu</a:t>
            </a:r>
            <a:endParaRPr lang="en-US" dirty="0"/>
          </a:p>
          <a:p>
            <a:pPr lvl="0"/>
            <a:r>
              <a:rPr lang="fr-FR" dirty="0"/>
              <a:t>« Rodrigue, as-tu du </a:t>
            </a:r>
            <a:r>
              <a:rPr lang="fr-FR" dirty="0" smtClean="0"/>
              <a:t>cœur ?</a:t>
            </a:r>
            <a:r>
              <a:rPr lang="fr-FR" dirty="0"/>
              <a:t> » (</a:t>
            </a:r>
            <a:r>
              <a:rPr lang="fr-FR" dirty="0">
                <a:hlinkClick r:id="rId4" tooltip="Pierre Corneille"/>
              </a:rPr>
              <a:t>Pierre Corneille</a:t>
            </a:r>
            <a:r>
              <a:rPr lang="fr-FR" dirty="0"/>
              <a:t>, </a:t>
            </a:r>
            <a:r>
              <a:rPr lang="fr-FR" i="1" dirty="0">
                <a:hlinkClick r:id="rId5" tooltip="Le Cid (Corneille)"/>
              </a:rPr>
              <a:t>Le Cid</a:t>
            </a:r>
            <a:r>
              <a:rPr lang="fr-FR" dirty="0"/>
              <a:t>). La qualité morale est désignée par la partie du corps censée en être le siège)</a:t>
            </a:r>
            <a:endParaRPr lang="en-US" dirty="0"/>
          </a:p>
          <a:p>
            <a:pPr lvl="0"/>
            <a:r>
              <a:rPr lang="fr-FR" dirty="0"/>
              <a:t>Boire un verre (= le récipient pour le liquide)</a:t>
            </a:r>
            <a:endParaRPr lang="en-US" dirty="0"/>
          </a:p>
          <a:p>
            <a:endParaRPr lang="fr-FR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355" y="771225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fr-FR" sz="2400" dirty="0"/>
              <a:t>-Je n'ai plus de batterie (= l'énergie accumulée dans la pile).</a:t>
            </a:r>
            <a:endParaRPr lang="en-US" sz="2400" dirty="0"/>
          </a:p>
          <a:p>
            <a:pPr lvl="0"/>
            <a:endParaRPr lang="fr-FR" sz="2400" dirty="0"/>
          </a:p>
          <a:p>
            <a:pPr lvl="0"/>
            <a:r>
              <a:rPr lang="fr-FR" sz="2400" dirty="0"/>
              <a:t># De nombreux plats gastronomiques tirent ainsi leur nom de l’ustensile traditionnellement utilisés pour les préparer :</a:t>
            </a:r>
          </a:p>
          <a:p>
            <a:pPr lvl="0"/>
            <a:r>
              <a:rPr lang="fr-FR" sz="2400" dirty="0"/>
              <a:t>- </a:t>
            </a:r>
            <a:r>
              <a:rPr lang="fr-FR" sz="2400" dirty="0">
                <a:hlinkClick r:id="rId4" tooltip="Tajine"/>
              </a:rPr>
              <a:t>tajine</a:t>
            </a:r>
            <a:r>
              <a:rPr lang="fr-FR" sz="2400" dirty="0"/>
              <a:t>, </a:t>
            </a:r>
            <a:r>
              <a:rPr lang="fr-FR" sz="2400" dirty="0">
                <a:hlinkClick r:id="rId5" tooltip="Paella"/>
              </a:rPr>
              <a:t>paella</a:t>
            </a:r>
            <a:r>
              <a:rPr lang="fr-FR" sz="2400" dirty="0"/>
              <a:t> etc.</a:t>
            </a:r>
            <a:endParaRPr lang="en-US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5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2- La </a:t>
            </a:r>
            <a:r>
              <a:rPr lang="fr-FR" b="1" dirty="0"/>
              <a:t>partie pour le tout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« Cent voiles flottent à l'horizon ». Il s'agit bien de bateaux qui voguent au loin, dont la </a:t>
            </a:r>
            <a:r>
              <a:rPr lang="fr-FR" i="1" dirty="0"/>
              <a:t>voile</a:t>
            </a:r>
            <a:r>
              <a:rPr lang="fr-FR" dirty="0"/>
              <a:t> est une partie - en l'espèce, celle qui se distingue du plus </a:t>
            </a:r>
            <a:r>
              <a:rPr lang="fr-FR" dirty="0" err="1"/>
              <a:t>loins</a:t>
            </a:r>
            <a:r>
              <a:rPr lang="fr-FR" dirty="0"/>
              <a:t>.</a:t>
            </a:r>
            <a:endParaRPr lang="en-US" dirty="0"/>
          </a:p>
          <a:p>
            <a:pPr lvl="0"/>
            <a:r>
              <a:rPr lang="fr-FR" i="1" dirty="0"/>
              <a:t>Il a trouvé un nouveau toit</a:t>
            </a:r>
            <a:r>
              <a:rPr lang="fr-FR" dirty="0"/>
              <a:t>. Il a en fait trouvé un logis désigné ici par sa partie la plus protectrice.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9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356" y="954038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 smtClean="0">
                <a:latin typeface="Times New Roman" charset="0"/>
                <a:ea typeface="Times New Roman" charset="0"/>
              </a:rPr>
              <a:t>3- </a:t>
            </a:r>
            <a:r>
              <a:rPr lang="fr-FR" sz="2400" b="1" dirty="0">
                <a:latin typeface="Times New Roman" charset="0"/>
                <a:ea typeface="Times New Roman" charset="0"/>
              </a:rPr>
              <a:t>La matière pour l’objet</a:t>
            </a:r>
            <a:endParaRPr lang="en-US" sz="2400" dirty="0">
              <a:latin typeface="Times New Roman" charset="0"/>
              <a:ea typeface="Times New Roman" charset="0"/>
            </a:endParaRPr>
          </a:p>
          <a:p>
            <a:r>
              <a:rPr lang="fr-FR" sz="2400" dirty="0">
                <a:latin typeface="Times New Roman" charset="0"/>
                <a:ea typeface="Times New Roman" charset="0"/>
              </a:rPr>
              <a:t>« Contempler un bronze de </a:t>
            </a:r>
            <a:r>
              <a:rPr lang="fr-FR" sz="2400" dirty="0">
                <a:solidFill>
                  <a:srgbClr val="0000FF"/>
                </a:solidFill>
                <a:latin typeface="Times New Roman" charset="0"/>
                <a:ea typeface="Times New Roman" charset="0"/>
                <a:hlinkClick r:id="rId4" tooltip="Auguste Rodin"/>
              </a:rPr>
              <a:t>Rodin</a:t>
            </a:r>
            <a:r>
              <a:rPr lang="fr-FR" sz="2400" dirty="0">
                <a:latin typeface="Times New Roman" charset="0"/>
                <a:ea typeface="Times New Roman" charset="0"/>
              </a:rPr>
              <a:t> », pour une statue en bronze.</a:t>
            </a:r>
          </a:p>
          <a:p>
            <a:endParaRPr lang="fr-FR" sz="2400" dirty="0">
              <a:latin typeface="Times New Roman" charset="0"/>
              <a:ea typeface="Times New Roman" charset="0"/>
            </a:endParaRPr>
          </a:p>
          <a:p>
            <a:r>
              <a:rPr lang="fr-FR" sz="2400" b="1" dirty="0" smtClean="0">
                <a:latin typeface="Times New Roman" charset="0"/>
                <a:ea typeface="Times New Roman" charset="0"/>
              </a:rPr>
              <a:t>4- </a:t>
            </a:r>
            <a:r>
              <a:rPr lang="fr-FR" sz="2400" b="1" dirty="0">
                <a:latin typeface="Times New Roman" charset="0"/>
                <a:ea typeface="Times New Roman" charset="0"/>
              </a:rPr>
              <a:t>La ville pour les </a:t>
            </a:r>
            <a:r>
              <a:rPr lang="fr-FR" sz="2400" b="1" dirty="0" smtClean="0">
                <a:latin typeface="Times New Roman" charset="0"/>
                <a:ea typeface="Times New Roman" charset="0"/>
              </a:rPr>
              <a:t>habitants</a:t>
            </a:r>
            <a:endParaRPr lang="fr-FR" sz="2400" b="1" dirty="0">
              <a:latin typeface="Times New Roman" charset="0"/>
              <a:ea typeface="Times New Roman" charset="0"/>
            </a:endParaRPr>
          </a:p>
          <a:p>
            <a:r>
              <a:rPr lang="fr-FR" sz="2400" b="1" dirty="0">
                <a:latin typeface="Times New Roman" charset="0"/>
                <a:ea typeface="Times New Roman" charset="0"/>
              </a:rPr>
              <a:t> </a:t>
            </a:r>
            <a:r>
              <a:rPr lang="fr-FR" sz="2400" dirty="0">
                <a:latin typeface="Times New Roman" charset="0"/>
                <a:ea typeface="Times New Roman" charset="0"/>
              </a:rPr>
              <a:t>« Paris a froid »</a:t>
            </a:r>
          </a:p>
          <a:p>
            <a:endParaRPr lang="fr-FR" sz="2400" dirty="0">
              <a:latin typeface="Times New Roman" charset="0"/>
              <a:ea typeface="Times New Roman" charset="0"/>
            </a:endParaRPr>
          </a:p>
          <a:p>
            <a:r>
              <a:rPr lang="fr-FR" sz="2400" dirty="0" smtClean="0">
                <a:latin typeface="Times New Roman" charset="0"/>
                <a:ea typeface="Times New Roman" charset="0"/>
              </a:rPr>
              <a:t>5- </a:t>
            </a:r>
            <a:r>
              <a:rPr lang="fr-FR" sz="2400" b="1" dirty="0">
                <a:latin typeface="Times New Roman" charset="0"/>
                <a:ea typeface="Times New Roman" charset="0"/>
              </a:rPr>
              <a:t>La localisation pour l’institution</a:t>
            </a:r>
          </a:p>
          <a:p>
            <a:r>
              <a:rPr lang="fr-FR" sz="2400" dirty="0">
                <a:latin typeface="Times New Roman" charset="0"/>
                <a:ea typeface="Times New Roman" charset="0"/>
              </a:rPr>
              <a:t>« La Maison Blanche annonce la guerre contre le terrorisme »</a:t>
            </a:r>
            <a:endParaRPr lang="fr-FR" sz="2400" dirty="0">
              <a:latin typeface="Times New Roman" charset="0"/>
              <a:ea typeface="Times New Roman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6- </a:t>
            </a:r>
            <a:r>
              <a:rPr lang="fr-FR" b="1" dirty="0" smtClean="0"/>
              <a:t>L’espèce </a:t>
            </a:r>
            <a:r>
              <a:rPr lang="fr-FR" b="1" dirty="0"/>
              <a:t>pour l’individu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métonymie </a:t>
            </a:r>
            <a:r>
              <a:rPr lang="fr-FR" dirty="0"/>
              <a:t>désigne un individu par l’espèce à laquelle il appartient (un homme par sa nationalité par exemple), ou bien désigne le nom d’un individu par celui d’un autre individu appartenant à la même espèce ou à la même </a:t>
            </a:r>
            <a:r>
              <a:rPr lang="fr-FR" dirty="0" smtClean="0"/>
              <a:t>classe</a:t>
            </a:r>
            <a:r>
              <a:rPr lang="fr-FR" dirty="0"/>
              <a:t>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#- </a:t>
            </a:r>
            <a:r>
              <a:rPr lang="fr-FR" dirty="0" smtClean="0"/>
              <a:t>C’est </a:t>
            </a:r>
            <a:r>
              <a:rPr lang="fr-FR" dirty="0"/>
              <a:t>ainsi que des personnages littéraires et romanesques en sont devenus à désigner des types de la vie de tous les jours : un « harpagon » pour une personne avare, un « gavroche » pour un enfant rebelle, un « tartuffe » pour un religieux hypocrite etc.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9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0" y="838568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 smtClean="0">
                <a:effectLst/>
                <a:latin typeface="Times New Roman" charset="0"/>
                <a:ea typeface="Times New Roman" charset="0"/>
              </a:rPr>
              <a:t>7- </a:t>
            </a:r>
            <a:r>
              <a:rPr lang="fr-FR" sz="2400" b="1" dirty="0" smtClean="0">
                <a:effectLst/>
                <a:latin typeface="Times New Roman" charset="0"/>
                <a:ea typeface="Times New Roman" charset="0"/>
              </a:rPr>
              <a:t>L’auteur pour l’œuvre </a:t>
            </a:r>
            <a:endParaRPr lang="en-US" sz="2400" dirty="0" smtClean="0">
              <a:effectLst/>
              <a:latin typeface="Times New Roman" charset="0"/>
              <a:ea typeface="Times New Roman" charset="0"/>
            </a:endParaRPr>
          </a:p>
          <a:p>
            <a:r>
              <a:rPr lang="fr-FR" sz="2400" dirty="0" smtClean="0">
                <a:effectLst/>
                <a:latin typeface="Times New Roman" charset="0"/>
                <a:ea typeface="Times New Roman" charset="0"/>
              </a:rPr>
              <a:t>« Je ne me lasserai jamais de lire un Zola. »</a:t>
            </a:r>
            <a:endParaRPr lang="en-US" sz="2400" dirty="0" smtClean="0">
              <a:effectLst/>
              <a:latin typeface="Times New Roman" charset="0"/>
              <a:ea typeface="Times New Roman" charset="0"/>
            </a:endParaRPr>
          </a:p>
          <a:p>
            <a:pPr marL="342900" lvl="0" indent="-342900">
              <a:buSzPts val="1000"/>
              <a:buFont typeface="Symbol" charset="2"/>
              <a:buChar char=""/>
              <a:tabLst>
                <a:tab pos="342900" algn="l"/>
              </a:tabLst>
            </a:pPr>
            <a:r>
              <a:rPr lang="fr-FR" sz="2400" dirty="0" smtClean="0">
                <a:effectLst/>
                <a:latin typeface="Times New Roman" charset="0"/>
                <a:ea typeface="Times New Roman" charset="0"/>
              </a:rPr>
              <a:t>« Consulter le Larousse. »</a:t>
            </a:r>
          </a:p>
          <a:p>
            <a:pPr marL="342900" lvl="0" indent="-342900">
              <a:buSzPts val="1000"/>
              <a:buFont typeface="Symbol" charset="2"/>
              <a:buChar char=""/>
              <a:tabLst>
                <a:tab pos="342900" algn="l"/>
              </a:tabLst>
            </a:pPr>
            <a:endParaRPr lang="en-US" sz="2400" dirty="0" smtClean="0">
              <a:effectLst/>
              <a:latin typeface="Times New Roman" charset="0"/>
              <a:ea typeface="Times New Roman" charset="0"/>
            </a:endParaRPr>
          </a:p>
          <a:p>
            <a:r>
              <a:rPr lang="fr-FR" sz="2400" b="1" dirty="0" smtClean="0">
                <a:effectLst/>
                <a:latin typeface="Times New Roman" charset="0"/>
                <a:ea typeface="Times New Roman" charset="0"/>
              </a:rPr>
              <a:t>8- </a:t>
            </a:r>
            <a:r>
              <a:rPr lang="fr-FR" sz="2400" b="1" dirty="0" smtClean="0">
                <a:effectLst/>
                <a:latin typeface="Times New Roman" charset="0"/>
                <a:ea typeface="Times New Roman" charset="0"/>
              </a:rPr>
              <a:t>Le singulier pour le pluriel </a:t>
            </a:r>
            <a:endParaRPr lang="en-US" sz="2400" dirty="0" smtClean="0">
              <a:effectLst/>
              <a:latin typeface="Times New Roman" charset="0"/>
              <a:ea typeface="Times New Roman" charset="0"/>
            </a:endParaRPr>
          </a:p>
          <a:p>
            <a:r>
              <a:rPr lang="fr-FR" sz="2400" dirty="0" smtClean="0">
                <a:effectLst/>
                <a:latin typeface="Times New Roman" charset="0"/>
                <a:ea typeface="Times New Roman" charset="0"/>
              </a:rPr>
              <a:t>« L’émancipation de la femme »</a:t>
            </a:r>
          </a:p>
          <a:p>
            <a:endParaRPr lang="fr-FR" sz="2400" dirty="0">
              <a:latin typeface="Times New Roman" charset="0"/>
              <a:ea typeface="Times New Roman" charset="0"/>
            </a:endParaRPr>
          </a:p>
          <a:p>
            <a:endParaRPr lang="en-US" sz="2400" dirty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222" y="68613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 smtClean="0">
                <a:effectLst/>
                <a:latin typeface="Times New Roman" charset="0"/>
                <a:ea typeface="Times New Roman" charset="0"/>
              </a:rPr>
              <a:t>10- </a:t>
            </a:r>
            <a:r>
              <a:rPr lang="fr-FR" sz="2400" b="1" dirty="0" smtClean="0">
                <a:effectLst/>
                <a:latin typeface="Times New Roman" charset="0"/>
                <a:ea typeface="Times New Roman" charset="0"/>
              </a:rPr>
              <a:t>L’instrument pour l’agent</a:t>
            </a:r>
            <a:endParaRPr lang="en-US" sz="2400" dirty="0" smtClean="0">
              <a:effectLst/>
              <a:latin typeface="Times New Roman" charset="0"/>
              <a:ea typeface="Times New Roman" charset="0"/>
            </a:endParaRPr>
          </a:p>
          <a:p>
            <a:pPr marL="342900" lvl="0" indent="-342900">
              <a:buSzPts val="1000"/>
              <a:buFont typeface="Symbol" charset="2"/>
              <a:buChar char=""/>
              <a:tabLst>
                <a:tab pos="457200" algn="l"/>
              </a:tabLst>
            </a:pPr>
            <a:r>
              <a:rPr lang="fr-FR" sz="2400" dirty="0">
                <a:latin typeface="Times New Roman" charset="0"/>
                <a:ea typeface="Times New Roman" charset="0"/>
              </a:rPr>
              <a:t> « </a:t>
            </a:r>
            <a:r>
              <a:rPr lang="fr-FR" sz="2400" dirty="0" smtClean="0">
                <a:latin typeface="Times New Roman" charset="0"/>
                <a:ea typeface="Times New Roman" charset="0"/>
              </a:rPr>
              <a:t>Alors, </a:t>
            </a:r>
            <a:r>
              <a:rPr lang="fr-FR" sz="2400" dirty="0" smtClean="0">
                <a:effectLst/>
                <a:latin typeface="Times New Roman" charset="0"/>
                <a:ea typeface="Times New Roman" charset="0"/>
              </a:rPr>
              <a:t>le premier violon de l’orchestre attaqua son solo</a:t>
            </a:r>
            <a:r>
              <a:rPr lang="fr-FR" sz="2400" dirty="0">
                <a:latin typeface="Times New Roman" charset="0"/>
                <a:ea typeface="Times New Roman" charset="0"/>
              </a:rPr>
              <a:t>. »</a:t>
            </a:r>
            <a:endParaRPr lang="fr-FR" sz="2400" dirty="0" smtClean="0">
              <a:effectLst/>
              <a:latin typeface="Times New Roman" charset="0"/>
              <a:ea typeface="Times New Roman" charset="0"/>
            </a:endParaRPr>
          </a:p>
          <a:p>
            <a:pPr marL="342900" lvl="0" indent="-342900">
              <a:buSzPts val="1000"/>
              <a:buFont typeface="Symbol" charset="2"/>
              <a:buChar char=""/>
              <a:tabLst>
                <a:tab pos="457200" algn="l"/>
              </a:tabLst>
            </a:pPr>
            <a:endParaRPr lang="en-US" sz="2400" dirty="0" smtClean="0">
              <a:effectLst/>
              <a:latin typeface="Times New Roman" charset="0"/>
              <a:ea typeface="Times New Roman" charset="0"/>
            </a:endParaRPr>
          </a:p>
          <a:p>
            <a:r>
              <a:rPr lang="fr-FR" sz="2400" b="1" dirty="0" smtClean="0">
                <a:effectLst/>
                <a:latin typeface="Times New Roman" charset="0"/>
                <a:ea typeface="Times New Roman" charset="0"/>
              </a:rPr>
              <a:t>11- </a:t>
            </a:r>
            <a:r>
              <a:rPr lang="fr-FR" sz="2400" b="1" dirty="0" smtClean="0">
                <a:effectLst/>
                <a:latin typeface="Times New Roman" charset="0"/>
                <a:ea typeface="Times New Roman" charset="0"/>
              </a:rPr>
              <a:t>Le lieu d’origine pour le produit</a:t>
            </a:r>
            <a:endParaRPr lang="en-US" sz="2400" dirty="0" smtClean="0">
              <a:effectLst/>
              <a:latin typeface="Times New Roman" charset="0"/>
              <a:ea typeface="Times New Roman" charset="0"/>
            </a:endParaRPr>
          </a:p>
          <a:p>
            <a:r>
              <a:rPr lang="fr-FR" sz="2400" dirty="0" smtClean="0">
                <a:effectLst/>
                <a:latin typeface="Times New Roman" charset="0"/>
                <a:ea typeface="Times New Roman" charset="0"/>
              </a:rPr>
              <a:t> « boire un bourgogne » (avec une minuscule), pour le vin produit dans la région Bourgogne</a:t>
            </a:r>
            <a:r>
              <a:rPr lang="fr-FR" sz="2400" dirty="0" smtClean="0">
                <a:effectLst/>
                <a:latin typeface="Times New Roman" charset="0"/>
                <a:ea typeface="Times New Roman" charset="0"/>
              </a:rPr>
              <a:t>.</a:t>
            </a:r>
            <a:endParaRPr lang="en-US" sz="2400" dirty="0" smtClean="0">
              <a:effectLst/>
              <a:latin typeface="Times New Roman" charset="0"/>
              <a:ea typeface="Times New Roman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1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2863</TotalTime>
  <Words>226</Words>
  <Application>Microsoft Macintosh PowerPoint</Application>
  <PresentationFormat>Widescreen</PresentationFormat>
  <Paragraphs>37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Calibri Light</vt:lpstr>
      <vt:lpstr>Symbol</vt:lpstr>
      <vt:lpstr>Times New Roman</vt:lpstr>
      <vt:lpstr>Arial</vt:lpstr>
      <vt:lpstr>Office Theme</vt:lpstr>
      <vt:lpstr>La métonymie </vt:lpstr>
      <vt:lpstr>PowerPoint Presentation</vt:lpstr>
      <vt:lpstr>Types de relations métonymiques  </vt:lpstr>
      <vt:lpstr>PowerPoint Presentation</vt:lpstr>
      <vt:lpstr>2- La partie pour le tout  </vt:lpstr>
      <vt:lpstr>PowerPoint Presentation</vt:lpstr>
      <vt:lpstr>6- L’espèce pour l’individu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mytonémie </dc:title>
  <dc:creator>Alaa Atya</dc:creator>
  <cp:lastModifiedBy>Alaa Atya</cp:lastModifiedBy>
  <cp:revision>25</cp:revision>
  <dcterms:created xsi:type="dcterms:W3CDTF">2020-04-02T04:42:45Z</dcterms:created>
  <dcterms:modified xsi:type="dcterms:W3CDTF">2020-04-04T10:35:14Z</dcterms:modified>
</cp:coreProperties>
</file>