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8"/>
  </p:notesMasterIdLst>
  <p:sldIdLst>
    <p:sldId id="334" r:id="rId2"/>
    <p:sldId id="336" r:id="rId3"/>
    <p:sldId id="337" r:id="rId4"/>
    <p:sldId id="338" r:id="rId5"/>
    <p:sldId id="339" r:id="rId6"/>
    <p:sldId id="340" r:id="rId7"/>
    <p:sldId id="341" r:id="rId8"/>
    <p:sldId id="342" r:id="rId9"/>
    <p:sldId id="343" r:id="rId10"/>
    <p:sldId id="344" r:id="rId11"/>
    <p:sldId id="345" r:id="rId12"/>
    <p:sldId id="346" r:id="rId13"/>
    <p:sldId id="347" r:id="rId14"/>
    <p:sldId id="348" r:id="rId15"/>
    <p:sldId id="349" r:id="rId16"/>
    <p:sldId id="350" r:id="rId17"/>
    <p:sldId id="351" r:id="rId18"/>
    <p:sldId id="352" r:id="rId19"/>
    <p:sldId id="353" r:id="rId20"/>
    <p:sldId id="354" r:id="rId21"/>
    <p:sldId id="355" r:id="rId22"/>
    <p:sldId id="356" r:id="rId23"/>
    <p:sldId id="357" r:id="rId24"/>
    <p:sldId id="358" r:id="rId25"/>
    <p:sldId id="359" r:id="rId26"/>
    <p:sldId id="360" r:id="rId27"/>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1" d="100"/>
          <a:sy n="71" d="100"/>
        </p:scale>
        <p:origin x="-113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ECCC726-977F-42AA-BE87-CDA713286142}" type="datetimeFigureOut">
              <a:rPr lang="ar-EG" smtClean="0"/>
              <a:pPr/>
              <a:t>04/08/1441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CED675F-B77E-4846-90ED-7E37C3067F7B}" type="slidenum">
              <a:rPr lang="ar-EG" smtClean="0"/>
              <a:pPr/>
              <a:t>‹#›</a:t>
            </a:fld>
            <a:endParaRPr lang="ar-EG"/>
          </a:p>
        </p:txBody>
      </p:sp>
    </p:spTree>
    <p:extLst>
      <p:ext uri="{BB962C8B-B14F-4D97-AF65-F5344CB8AC3E}">
        <p14:creationId xmlns:p14="http://schemas.microsoft.com/office/powerpoint/2010/main" val="17965819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29F19A-A2F4-405E-8163-E84D7E1279BF}" type="datetimeFigureOut">
              <a:rPr lang="ar-EG" smtClean="0"/>
              <a:pPr/>
              <a:t>04/08/1441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A960A2EA-F16C-49B7-8D9D-F563A886F1B8}"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829F19A-A2F4-405E-8163-E84D7E1279BF}" type="datetimeFigureOut">
              <a:rPr lang="ar-EG" smtClean="0"/>
              <a:pPr/>
              <a:t>04/08/1441</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960A2EA-F16C-49B7-8D9D-F563A886F1B8}"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8134672" cy="2450703"/>
          </a:xfrm>
        </p:spPr>
        <p:style>
          <a:lnRef idx="1">
            <a:schemeClr val="accent5"/>
          </a:lnRef>
          <a:fillRef idx="2">
            <a:schemeClr val="accent5"/>
          </a:fillRef>
          <a:effectRef idx="1">
            <a:schemeClr val="accent5"/>
          </a:effectRef>
          <a:fontRef idx="minor">
            <a:schemeClr val="dk1"/>
          </a:fontRef>
        </p:style>
        <p:txBody>
          <a:bodyPr>
            <a:normAutofit/>
          </a:bodyPr>
          <a:lstStyle/>
          <a:p>
            <a:r>
              <a:rPr lang="ar-EG" sz="6600" dirty="0" smtClean="0">
                <a:latin typeface="Arial Unicode MS" pitchFamily="34" charset="-128"/>
                <a:ea typeface="Arial Unicode MS" pitchFamily="34" charset="-128"/>
                <a:cs typeface="Arial Unicode MS" pitchFamily="34" charset="-128"/>
              </a:rPr>
              <a:t>الدولة العثمانية</a:t>
            </a:r>
            <a:br>
              <a:rPr lang="ar-EG" sz="6600" dirty="0" smtClean="0">
                <a:latin typeface="Arial Unicode MS" pitchFamily="34" charset="-128"/>
                <a:ea typeface="Arial Unicode MS" pitchFamily="34" charset="-128"/>
                <a:cs typeface="Arial Unicode MS" pitchFamily="34" charset="-128"/>
              </a:rPr>
            </a:br>
            <a:r>
              <a:rPr lang="ar-EG" dirty="0" smtClean="0">
                <a:latin typeface="Arial Unicode MS" pitchFamily="34" charset="-128"/>
                <a:ea typeface="Arial Unicode MS" pitchFamily="34" charset="-128"/>
                <a:cs typeface="Arial Unicode MS" pitchFamily="34" charset="-128"/>
              </a:rPr>
              <a:t/>
            </a:r>
            <a:br>
              <a:rPr lang="ar-EG" dirty="0" smtClean="0">
                <a:latin typeface="Arial Unicode MS" pitchFamily="34" charset="-128"/>
                <a:ea typeface="Arial Unicode MS" pitchFamily="34" charset="-128"/>
                <a:cs typeface="Arial Unicode MS" pitchFamily="34" charset="-128"/>
              </a:rPr>
            </a:br>
            <a:r>
              <a:rPr lang="ar-EG" dirty="0" smtClean="0">
                <a:latin typeface="Arial Unicode MS" pitchFamily="34" charset="-128"/>
                <a:ea typeface="Arial Unicode MS" pitchFamily="34" charset="-128"/>
                <a:cs typeface="Arial Unicode MS" pitchFamily="34" charset="-128"/>
              </a:rPr>
              <a:t>(سلاطين الدولة) </a:t>
            </a:r>
            <a:endParaRPr lang="ar-EG" dirty="0">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3643312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512" y="332656"/>
            <a:ext cx="8568952" cy="6264696"/>
          </a:xfrm>
        </p:spPr>
        <p:txBody>
          <a:bodyPr>
            <a:normAutofit fontScale="92500" lnSpcReduction="10000"/>
          </a:bodyPr>
          <a:lstStyle/>
          <a:p>
            <a:r>
              <a:rPr lang="ar-EG" sz="2800" b="1" dirty="0"/>
              <a:t>بعد القضاء على المشاكل الداخلية تفرغ سليم بعد ذلك للحرب مع الشاه إسماعيل الصفوي، حيث استفحل أمر الدولة الصفوية، بعد عهد السلطان بايزيد الثاني، الذي استخدم اللين مع الشاه إسماعيل </a:t>
            </a:r>
            <a:r>
              <a:rPr lang="ar-EG" sz="2800" b="1" dirty="0" smtClean="0"/>
              <a:t>الصفوي</a:t>
            </a:r>
          </a:p>
          <a:p>
            <a:r>
              <a:rPr lang="ar-EG" sz="2800" b="1" dirty="0"/>
              <a:t>وكانت معركة </a:t>
            </a:r>
            <a:r>
              <a:rPr lang="ar-EG" sz="2800" b="1" dirty="0" err="1"/>
              <a:t>جالديران</a:t>
            </a:r>
            <a:r>
              <a:rPr lang="ar-EG" sz="2800" b="1" dirty="0"/>
              <a:t>، عام (1514م)، انتصاراً باهراً للعثمانيين وهزيمة نكراء للصفويين، توغل الجيش العثماني بعدها في إيران حتى وصل إلى تبريز. وقد ثبّت ذلك الانتصار أقدام العثمانيين في الأناضول، وحسنت من صورتهم أمام العالم الإسلامي. </a:t>
            </a:r>
            <a:endParaRPr lang="en-US" sz="2800" b="1" dirty="0"/>
          </a:p>
          <a:p>
            <a:r>
              <a:rPr lang="ar-EG" sz="2800" b="1" dirty="0"/>
              <a:t>اكتفى </a:t>
            </a:r>
            <a:r>
              <a:rPr lang="ar-EG" sz="2800" b="1" dirty="0" err="1"/>
              <a:t>السطان</a:t>
            </a:r>
            <a:r>
              <a:rPr lang="ar-EG" sz="2800" b="1" dirty="0"/>
              <a:t> العثماني بانتصاره في </a:t>
            </a:r>
            <a:r>
              <a:rPr lang="ar-EG" sz="2800" b="1" dirty="0" err="1"/>
              <a:t>جالديران</a:t>
            </a:r>
            <a:r>
              <a:rPr lang="ar-EG" sz="2800" b="1" dirty="0"/>
              <a:t> واضطر الى الرجوع الى بلاده وترك مطاردة الشاه اسماعيل لعدة أسباب:</a:t>
            </a:r>
            <a:endParaRPr lang="en-US" sz="2800" b="1" dirty="0"/>
          </a:p>
          <a:p>
            <a:r>
              <a:rPr lang="ar-EG" sz="2800" b="1" dirty="0"/>
              <a:t>1- حدوث نوع من التمرد بين صفوف ضباط الجيش العثماني على متابعة الحرب في فارس بعد أن حقق السلطان هدفه واضعف شوكة اسماعيل الصفوي.</a:t>
            </a:r>
            <a:endParaRPr lang="en-US" sz="2800" b="1" dirty="0"/>
          </a:p>
          <a:p>
            <a:r>
              <a:rPr lang="ar-EG" sz="2800" b="1" dirty="0"/>
              <a:t>2- خوف السلطان سليم من أن يقع جيشه في كمائن للصفويين إذا توغل في بلادهم.</a:t>
            </a:r>
            <a:endParaRPr lang="en-US" sz="2800" b="1" dirty="0"/>
          </a:p>
          <a:p>
            <a:r>
              <a:rPr lang="ar-EG" sz="2800" b="1" dirty="0"/>
              <a:t>3- رأى أن يهتم بالقضاء على المماليك لأن جهاز أمن الدولة العثمانية ضبط رسائل بين المماليك والصفويين تدل على وجود تعاون ضد الدولة العثمانية.</a:t>
            </a:r>
            <a:endParaRPr lang="en-US" sz="2800" b="1" dirty="0"/>
          </a:p>
          <a:p>
            <a:endParaRPr lang="ar-EG" dirty="0"/>
          </a:p>
        </p:txBody>
      </p:sp>
    </p:spTree>
    <p:extLst>
      <p:ext uri="{BB962C8B-B14F-4D97-AF65-F5344CB8AC3E}">
        <p14:creationId xmlns:p14="http://schemas.microsoft.com/office/powerpoint/2010/main" val="34960600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435280" cy="6264696"/>
          </a:xfrm>
        </p:spPr>
        <p:txBody>
          <a:bodyPr>
            <a:noAutofit/>
          </a:bodyPr>
          <a:lstStyle/>
          <a:p>
            <a:r>
              <a:rPr lang="ar-EG" sz="2800" b="1" dirty="0"/>
              <a:t>بعد أن تغلب السلطان سليم الأول على الصفويين في شمال وغربي ايران بدأ السلطان العثماني يستعد للقضاء على دولة المماليك ولقد ساهمت عدة أسباب في توجه العثمانيين لضم الشام ومصر منها:</a:t>
            </a:r>
          </a:p>
          <a:p>
            <a:r>
              <a:rPr lang="ar-EG" sz="2800" b="1" dirty="0"/>
              <a:t>1- موقف المماليك العدائي من الدولة العثمانية حيث قام السلطان </a:t>
            </a:r>
            <a:r>
              <a:rPr lang="ar-EG" sz="2800" b="1" dirty="0" err="1"/>
              <a:t>قانصوه</a:t>
            </a:r>
            <a:r>
              <a:rPr lang="ar-EG" sz="2800" b="1" dirty="0"/>
              <a:t> الغوري (1501-1516م) سلطان الدولة المملوكية بالوقوف مع بعض الأمراء العثمانيين الفارين من وجه السلطان سليم وكان في مقدمتهم الأمير أحمد أخ السلطان سليم، وأرادت السلطات المملوكية أن تتخذ من وجود هؤلاء الأمراء لديها أداة لإثارة مزيد من المتاعب في وجه السلطان سليم، كما كان الموقف السلبي للدولة المملوكية في وقوفها المعنوي مع الشاه اسماعيل الصفوي فهي لم تلتزم الحيادة التامة بين العثمانيين والصفويين، وهي لم تتخذ موقفاً عدائياً صريحاً من السلطان سليم.</a:t>
            </a:r>
          </a:p>
          <a:p>
            <a:endParaRPr lang="ar-EG" sz="2300" b="1" dirty="0"/>
          </a:p>
        </p:txBody>
      </p:sp>
    </p:spTree>
    <p:extLst>
      <p:ext uri="{BB962C8B-B14F-4D97-AF65-F5344CB8AC3E}">
        <p14:creationId xmlns:p14="http://schemas.microsoft.com/office/powerpoint/2010/main" val="34258757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476672"/>
            <a:ext cx="8568952" cy="6048672"/>
          </a:xfrm>
        </p:spPr>
        <p:txBody>
          <a:bodyPr>
            <a:normAutofit/>
          </a:bodyPr>
          <a:lstStyle/>
          <a:p>
            <a:r>
              <a:rPr lang="ar-EG" dirty="0"/>
              <a:t>- </a:t>
            </a:r>
            <a:r>
              <a:rPr lang="ar-EG" b="1" dirty="0"/>
              <a:t>الخلاف على الحدود بين الدولتين في طرسوس في المنطقة الواقعة بين الطرف الجنوبي الشرقي لآسيا الصغرى وبين شمالي الشام. فقد تناثرت في هذه المنطقة إمارات وقبائل تأرجحت في ولائها بين الدولة العثمانية ودولة المماليك. وكان هذا التأرجح مبعث اضطراب في العلاقات بين الدولتين ومصدر نزاع مستمر. وأراد السلطان سليم الأول بادئ ذي بدء أن يحسم مسألة الحدود بالسيطرة التامة على منطقتها وسكانها.</a:t>
            </a:r>
          </a:p>
          <a:p>
            <a:r>
              <a:rPr lang="ar-EG" b="1" dirty="0"/>
              <a:t>3- تفشي ظلم الدولة المملوكية بين الناس ورغبة أهل الشام وعلماء مصر في التخلص من الدولة المملوكية </a:t>
            </a:r>
            <a:r>
              <a:rPr lang="ar-EG" b="1" dirty="0" err="1"/>
              <a:t>والإنضمام</a:t>
            </a:r>
            <a:r>
              <a:rPr lang="ar-EG" b="1" dirty="0"/>
              <a:t> الى الدولة العثمانية، فقد اجتمع العلماء والقضاة والأعيان والأشراف وأهل الرأي مع الشعب</a:t>
            </a:r>
          </a:p>
        </p:txBody>
      </p:sp>
    </p:spTree>
    <p:extLst>
      <p:ext uri="{BB962C8B-B14F-4D97-AF65-F5344CB8AC3E}">
        <p14:creationId xmlns:p14="http://schemas.microsoft.com/office/powerpoint/2010/main" val="12686260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91264" cy="5577483"/>
          </a:xfrm>
        </p:spPr>
        <p:txBody>
          <a:bodyPr/>
          <a:lstStyle/>
          <a:p>
            <a:r>
              <a:rPr lang="ar-EG" dirty="0"/>
              <a:t>4- رأى علماء الدولة العثمانية بأن ضم مصر والشام يفيد الأمة في تحقيق أهدافها الاستراتيجية، فإن الخطر البرتغالي على البحر الأحمر والمناطق المقدسة الاسلامية وكذلك خطر فرسان القديس يوحنا في البحر المتوسط كان على رأس  الأسباب التي دعت السلطان العثماني لأن يتوجه نحو الشرق، فتحالف مع القوات المملوكية لهذا الغرض في البداية، ثم تحمل العبء الكامل في مقاومة هذه الأخطار بعد سقوط الحكم المملوكي.</a:t>
            </a:r>
          </a:p>
        </p:txBody>
      </p:sp>
    </p:spTree>
    <p:extLst>
      <p:ext uri="{BB962C8B-B14F-4D97-AF65-F5344CB8AC3E}">
        <p14:creationId xmlns:p14="http://schemas.microsoft.com/office/powerpoint/2010/main" val="3346352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lnSpcReduction="10000"/>
          </a:bodyPr>
          <a:lstStyle/>
          <a:p>
            <a:r>
              <a:rPr lang="ar-EG" dirty="0"/>
              <a:t>وقد التقى سليم الاول في مرج دابق -بالقرب من حلب- بالسلطان الغوري، عام (1516م)، ومني الغوري بالهزيمة، وسقط قتيلاً، ودخل السلطان سليم الأول مدينة دمشق، وضُمت الأراضي السورية إلى الدولة العثمانية. ثم توجه السلطان سليم إلى القاهرة، وانتصر في معركة </a:t>
            </a:r>
            <a:r>
              <a:rPr lang="ar-EG" dirty="0" err="1"/>
              <a:t>الريدانية</a:t>
            </a:r>
            <a:r>
              <a:rPr lang="ar-EG" dirty="0"/>
              <a:t>، بالقرب منها، في بدايات عام 1517م). وبذلك بدأ عهد جديد في تاريخ العثمانيين، اكتملت فيه سيطرتهم على العالم العربي، والتي استمرت أربعة قرون. وأعلن بذلك العثمانيون حمايتهم للأماكن المقدسة، ولقب، في هذه الفترة، بخادم الحرمين الشريفين وجعل البحر الأحمر بحيرة إسلامية.</a:t>
            </a:r>
          </a:p>
        </p:txBody>
      </p:sp>
    </p:spTree>
    <p:extLst>
      <p:ext uri="{BB962C8B-B14F-4D97-AF65-F5344CB8AC3E}">
        <p14:creationId xmlns:p14="http://schemas.microsoft.com/office/powerpoint/2010/main" val="17719835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EG" dirty="0"/>
              <a:t>10. سليمان بن سليم </a:t>
            </a:r>
            <a:r>
              <a:rPr lang="ar-EG" dirty="0" smtClean="0"/>
              <a:t>الأول</a:t>
            </a:r>
            <a:endParaRPr lang="ar-EG" dirty="0"/>
          </a:p>
        </p:txBody>
      </p:sp>
      <p:sp>
        <p:nvSpPr>
          <p:cNvPr id="3" name="عنصر نائب للمحتوى 2"/>
          <p:cNvSpPr>
            <a:spLocks noGrp="1"/>
          </p:cNvSpPr>
          <p:nvPr>
            <p:ph idx="1"/>
          </p:nvPr>
        </p:nvSpPr>
        <p:spPr>
          <a:xfrm>
            <a:off x="457200" y="1196752"/>
            <a:ext cx="8363272" cy="5400600"/>
          </a:xfrm>
        </p:spPr>
        <p:txBody>
          <a:bodyPr>
            <a:normAutofit lnSpcReduction="10000"/>
          </a:bodyPr>
          <a:lstStyle/>
          <a:p>
            <a:r>
              <a:rPr lang="ar-EG" dirty="0" smtClean="0"/>
              <a:t>ولد </a:t>
            </a:r>
            <a:r>
              <a:rPr lang="ar-EG" dirty="0"/>
              <a:t>سليمان القانوني </a:t>
            </a:r>
            <a:r>
              <a:rPr lang="ar-EG" dirty="0" err="1"/>
              <a:t>فى</a:t>
            </a:r>
            <a:r>
              <a:rPr lang="ar-EG" dirty="0"/>
              <a:t> (27 ابريل 1495م) بمدينة (طرابزون) وكان والده آنذاك والياً </a:t>
            </a:r>
            <a:r>
              <a:rPr lang="ar-EG" dirty="0" smtClean="0"/>
              <a:t>عليها.</a:t>
            </a:r>
            <a:endParaRPr lang="ar-EG" dirty="0"/>
          </a:p>
          <a:p>
            <a:r>
              <a:rPr lang="ar-EG" dirty="0"/>
              <a:t>اعتلى عرش السلطنة عام (1520م)، وكان آنذاك في السادسة والعشرين من عمره. </a:t>
            </a:r>
            <a:endParaRPr lang="ar-EG" dirty="0" smtClean="0"/>
          </a:p>
          <a:p>
            <a:r>
              <a:rPr lang="ar-EG" dirty="0" smtClean="0"/>
              <a:t>ابتلى </a:t>
            </a:r>
            <a:r>
              <a:rPr lang="ar-EG" dirty="0"/>
              <a:t>سليمان في السنوات الأولى في عهده بأربع تمردات شغلته عن حركة الجهاد، حيث ظن الولاة الطموحون أن فرصة الاستقلال بأقاليمهم حان </a:t>
            </a:r>
            <a:r>
              <a:rPr lang="ar-EG" dirty="0" smtClean="0"/>
              <a:t>وقتها</a:t>
            </a:r>
            <a:r>
              <a:rPr lang="ar-EG" dirty="0"/>
              <a:t>:</a:t>
            </a:r>
            <a:endParaRPr lang="ar-EG" dirty="0" smtClean="0"/>
          </a:p>
          <a:p>
            <a:r>
              <a:rPr lang="ar-EG" dirty="0" smtClean="0"/>
              <a:t>1- </a:t>
            </a:r>
            <a:r>
              <a:rPr lang="ar-EG" u="sng" dirty="0" smtClean="0"/>
              <a:t>قام </a:t>
            </a:r>
            <a:r>
              <a:rPr lang="ar-EG" u="sng" dirty="0"/>
              <a:t>جان بردى الغزالي والى </a:t>
            </a:r>
            <a:r>
              <a:rPr lang="ar-EG" dirty="0"/>
              <a:t>الشام بتمرد على الدولة وأعلن العصيان عليها وحاول أن يستولي على حلب إلا أنه فشل في ذلك وأمر السلطان سليمان بقمع الفتنة فقمعت وقطع رأس </a:t>
            </a:r>
            <a:r>
              <a:rPr lang="ar-EG" dirty="0" smtClean="0"/>
              <a:t>المتمرد.</a:t>
            </a:r>
            <a:endParaRPr lang="ar-EG" dirty="0"/>
          </a:p>
          <a:p>
            <a:endParaRPr lang="ar-EG" dirty="0"/>
          </a:p>
        </p:txBody>
      </p:sp>
    </p:spTree>
    <p:extLst>
      <p:ext uri="{BB962C8B-B14F-4D97-AF65-F5344CB8AC3E}">
        <p14:creationId xmlns:p14="http://schemas.microsoft.com/office/powerpoint/2010/main" val="38994852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404664"/>
            <a:ext cx="8640960" cy="6048672"/>
          </a:xfrm>
        </p:spPr>
        <p:txBody>
          <a:bodyPr>
            <a:normAutofit fontScale="85000" lnSpcReduction="20000"/>
          </a:bodyPr>
          <a:lstStyle/>
          <a:p>
            <a:r>
              <a:rPr lang="ar-EG" sz="3300" u="sng" dirty="0"/>
              <a:t>وأما التمرد الثاني فقد قام به أحمد شاه الخائن في مصر </a:t>
            </a:r>
            <a:r>
              <a:rPr lang="ar-EG" sz="3300" dirty="0"/>
              <a:t>وكان هذا عام 1524م وكان هذا الباشا طامعاً في منصب الصدر الأعظم ولم يفلح في تحقيق هدفه، وطلب من السلطان أن يعينه والياً على مصر فعينه. وما أن وصل الى مصر حتى حاول استمالة الناس وأعلن نفسه سلطاناً مستقلاً إلا أن أهل الشرع وجنود الدولة العثمانية من </a:t>
            </a:r>
            <a:r>
              <a:rPr lang="ar-EG" sz="3300" dirty="0" err="1"/>
              <a:t>الإنكشارية</a:t>
            </a:r>
            <a:r>
              <a:rPr lang="ar-EG" sz="3300" dirty="0"/>
              <a:t> قاموا ضد الوالي المتمرد </a:t>
            </a:r>
            <a:r>
              <a:rPr lang="ar-EG" sz="3300" dirty="0" smtClean="0"/>
              <a:t>وقتلوه.</a:t>
            </a:r>
            <a:endParaRPr lang="ar-EG" sz="3300" dirty="0"/>
          </a:p>
          <a:p>
            <a:endParaRPr lang="ar-EG" sz="3300" dirty="0"/>
          </a:p>
          <a:p>
            <a:r>
              <a:rPr lang="ar-EG" sz="3300" u="sng" dirty="0"/>
              <a:t>والتمرد الثالث كان تمرد شيعي رافضي قام به بابا ذو النون </a:t>
            </a:r>
            <a:r>
              <a:rPr lang="ar-EG" sz="3300" dirty="0"/>
              <a:t>عام 1526م في منطقة </a:t>
            </a:r>
            <a:r>
              <a:rPr lang="ar-EG" sz="3300" dirty="0" err="1"/>
              <a:t>يوزغاد</a:t>
            </a:r>
            <a:r>
              <a:rPr lang="ar-EG" sz="3300" dirty="0"/>
              <a:t> حيث جمع هذا البابا </a:t>
            </a:r>
            <a:r>
              <a:rPr lang="ar-EG" sz="3300" dirty="0" smtClean="0"/>
              <a:t>ما بين </a:t>
            </a:r>
            <a:r>
              <a:rPr lang="ar-EG" sz="3300" dirty="0"/>
              <a:t>ثلاثة آلاف وأربعة آلاف ثائر وفرض الخراج على المنطقة، وقويت حركته حتى أنه استطاع هزيمة بعض القواد العثمانيين الذين توجهوا لقمع حركته، وانتهت فتنة الشيعة هذه بهزيمة بابا ذو النون وأرسل رأسه الى استانبول.</a:t>
            </a:r>
          </a:p>
          <a:p>
            <a:r>
              <a:rPr lang="ar-EG" sz="3300" u="sng" dirty="0"/>
              <a:t>والتمرد الرابع ضد الدولة العثمانية في عهد سليمان القانوني </a:t>
            </a:r>
            <a:r>
              <a:rPr lang="ar-EG" sz="3300" dirty="0"/>
              <a:t>كان تمرداً شيعياً </a:t>
            </a:r>
            <a:r>
              <a:rPr lang="ar-EG" sz="3300" dirty="0" err="1"/>
              <a:t>رافضياً</a:t>
            </a:r>
            <a:r>
              <a:rPr lang="ar-EG" sz="3300" dirty="0"/>
              <a:t> أيضاً </a:t>
            </a:r>
            <a:r>
              <a:rPr lang="ar-EG" sz="3300" u="sng" dirty="0"/>
              <a:t>وكان على رأسه </a:t>
            </a:r>
            <a:r>
              <a:rPr lang="ar-EG" sz="3300" u="sng" dirty="0" err="1"/>
              <a:t>قلندر</a:t>
            </a:r>
            <a:r>
              <a:rPr lang="ar-EG" sz="3300" u="sng" dirty="0"/>
              <a:t> جلبي </a:t>
            </a:r>
            <a:r>
              <a:rPr lang="ar-EG" sz="3300" dirty="0"/>
              <a:t>في منطقتي قونية ومرعش وكان عدد أتباعه 30.000 </a:t>
            </a:r>
            <a:r>
              <a:rPr lang="ar-EG" sz="3300" dirty="0" err="1"/>
              <a:t>شعياً</a:t>
            </a:r>
            <a:r>
              <a:rPr lang="ar-EG" sz="3300" dirty="0"/>
              <a:t> قاموا بقتل المسلمين السنيين في هاتين </a:t>
            </a:r>
            <a:r>
              <a:rPr lang="ar-EG" sz="3300" dirty="0" smtClean="0"/>
              <a:t>المنطقتين.</a:t>
            </a:r>
            <a:endParaRPr lang="ar-EG" sz="3300" dirty="0"/>
          </a:p>
          <a:p>
            <a:endParaRPr lang="ar-EG" dirty="0"/>
          </a:p>
        </p:txBody>
      </p:sp>
    </p:spTree>
    <p:extLst>
      <p:ext uri="{BB962C8B-B14F-4D97-AF65-F5344CB8AC3E}">
        <p14:creationId xmlns:p14="http://schemas.microsoft.com/office/powerpoint/2010/main" val="9494414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435280" cy="5577483"/>
          </a:xfrm>
        </p:spPr>
        <p:txBody>
          <a:bodyPr>
            <a:normAutofit fontScale="92500" lnSpcReduction="20000"/>
          </a:bodyPr>
          <a:lstStyle/>
          <a:p>
            <a:r>
              <a:rPr lang="ar-EG" dirty="0"/>
              <a:t>وفُتح السلطان إقليما الجزائر وتونس، عام (1535م). وفُتِحت كذلك في هذا العهد عدن </a:t>
            </a:r>
            <a:r>
              <a:rPr lang="ar-EG" dirty="0" err="1"/>
              <a:t>وزبيد</a:t>
            </a:r>
            <a:r>
              <a:rPr lang="ar-EG" dirty="0"/>
              <a:t>، عام (1538م)، ثم استولى على البصرة، ومسقط، وهرمز، وامتد نفوذ العثمانيين إلى الأحساء، عام (1555م</a:t>
            </a:r>
            <a:r>
              <a:rPr lang="ar-EG" dirty="0" smtClean="0"/>
              <a:t>)، </a:t>
            </a:r>
            <a:r>
              <a:rPr lang="ar-EG" dirty="0"/>
              <a:t>مما نشط من الحركة التجارية في المنطقة، بعيداً عن أعمال القرصنة، التي كانت تقوم بها السفن </a:t>
            </a:r>
            <a:r>
              <a:rPr lang="ar-EG" dirty="0" smtClean="0"/>
              <a:t>البرتغالية. </a:t>
            </a:r>
            <a:endParaRPr lang="ar-EG" dirty="0"/>
          </a:p>
          <a:p>
            <a:r>
              <a:rPr lang="ar-EG" dirty="0"/>
              <a:t>عرف السلطان سليمان بفتوحاته العظيمة في التاريخ العثماني؛ فقد توسعت أراضي الدولة العثمانية شرقاً وغرباَ وشمالاً وجنوباً. ووصلت الدولة، في عهده، إلى أوج قواتها، وواصل العثمانيون </a:t>
            </a:r>
            <a:r>
              <a:rPr lang="ar-EG" dirty="0" err="1"/>
              <a:t>فى</a:t>
            </a:r>
            <a:r>
              <a:rPr lang="ar-EG" dirty="0"/>
              <a:t> عهده جهادهم في غربي البحر المتوسط ضد الصليبيين. وفي خلال سنوات قليلة، كانت أغلبية </a:t>
            </a:r>
            <a:r>
              <a:rPr lang="ar-EG" dirty="0" smtClean="0"/>
              <a:t>الموانئ، </a:t>
            </a:r>
            <a:r>
              <a:rPr lang="ar-EG" dirty="0"/>
              <a:t>الممتدة من تونس إلى المغرب، قد ضمت أساطيل إسلامية أثارت الرعب في قلوب الأوروبيين. </a:t>
            </a:r>
            <a:endParaRPr lang="ar-EG" dirty="0" smtClean="0"/>
          </a:p>
          <a:p>
            <a:r>
              <a:rPr lang="ar-EG" dirty="0" smtClean="0"/>
              <a:t>وكان </a:t>
            </a:r>
            <a:r>
              <a:rPr lang="ar-EG" dirty="0"/>
              <a:t>دخول </a:t>
            </a:r>
            <a:r>
              <a:rPr lang="ar-EG" u="sng" dirty="0"/>
              <a:t>الأخوين الربانيين: عروج رئيس وخير الدين </a:t>
            </a:r>
            <a:r>
              <a:rPr lang="ar-EG" dirty="0" err="1"/>
              <a:t>بارباروس</a:t>
            </a:r>
            <a:r>
              <a:rPr lang="ar-EG" dirty="0"/>
              <a:t> في خدمة السلطان العثماني، قد زاد العثمانيين في البحر الأبيض قوة على قوة. </a:t>
            </a:r>
          </a:p>
        </p:txBody>
      </p:sp>
    </p:spTree>
    <p:extLst>
      <p:ext uri="{BB962C8B-B14F-4D97-AF65-F5344CB8AC3E}">
        <p14:creationId xmlns:p14="http://schemas.microsoft.com/office/powerpoint/2010/main" val="10958744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435280" cy="6192688"/>
          </a:xfrm>
        </p:spPr>
        <p:txBody>
          <a:bodyPr>
            <a:normAutofit fontScale="92500" lnSpcReduction="10000"/>
          </a:bodyPr>
          <a:lstStyle/>
          <a:p>
            <a:r>
              <a:rPr lang="ar-EG" b="1" dirty="0"/>
              <a:t>كان عهد </a:t>
            </a:r>
            <a:r>
              <a:rPr lang="ar-EG" b="1" dirty="0" err="1"/>
              <a:t>السطان</a:t>
            </a:r>
            <a:r>
              <a:rPr lang="ar-EG" b="1" dirty="0"/>
              <a:t> سليمان القانوني يمثل رأس الهرم بالنسبة لقوة الدولة العثمانية ومكانتها بين دول العالم آنذاك. ويعتبر عصر السلطان </a:t>
            </a:r>
            <a:r>
              <a:rPr lang="ar-EG" b="1" u="sng" dirty="0"/>
              <a:t>سليمان هو العصر الذهبي للدولة العثمانية، حيث شهدت سنوات حكمه 1520-1566م </a:t>
            </a:r>
            <a:r>
              <a:rPr lang="ar-EG" b="1" dirty="0"/>
              <a:t>توسعاً عظيماً لم يسبق له مثيل، وأصبحت أقاليم الدولة العثمانية منتشرة في ثلاث قارات عالمية.</a:t>
            </a:r>
            <a:endParaRPr lang="en-US" dirty="0"/>
          </a:p>
          <a:p>
            <a:r>
              <a:rPr lang="ar-EG" b="1" dirty="0"/>
              <a:t>وكان لهذا البروز أثره على دول العالم المعاصرة وبالأخص على دول أوروبا التي </a:t>
            </a:r>
            <a:r>
              <a:rPr lang="ar-EG" b="1" u="sng" dirty="0"/>
              <a:t>كانت تعيش انقسامات سياسية ودينية خطيرة، ولهذا تنوعت مواقف الدول الأوروبية </a:t>
            </a:r>
            <a:r>
              <a:rPr lang="ar-EG" b="1" dirty="0"/>
              <a:t>من الدولة العثمانية حسب ظروف كل دولة. </a:t>
            </a:r>
            <a:endParaRPr lang="ar-EG" b="1" dirty="0" smtClean="0"/>
          </a:p>
          <a:p>
            <a:r>
              <a:rPr lang="ar-EG" b="1" dirty="0" smtClean="0"/>
              <a:t>كان </a:t>
            </a:r>
            <a:r>
              <a:rPr lang="ar-EG" b="1" u="sng" dirty="0"/>
              <a:t>تشارلز الخامس ملك الامبراطورية الرومانية المقدسة </a:t>
            </a:r>
            <a:r>
              <a:rPr lang="ar-EG" b="1" dirty="0"/>
              <a:t>ينافس فرانسوا الأول ملك فرنسا على كرسي الحكم </a:t>
            </a:r>
            <a:r>
              <a:rPr lang="ar-EG" b="1" dirty="0" smtClean="0"/>
              <a:t>للإمبراطورية </a:t>
            </a:r>
            <a:r>
              <a:rPr lang="ar-EG" b="1" dirty="0"/>
              <a:t>الرومانية، وكان البابا ليو العاشر منافساً للراهب الألماني مارتن لوثر زعيم المقاومة البروتستانتية.</a:t>
            </a:r>
            <a:endParaRPr lang="en-US" dirty="0"/>
          </a:p>
          <a:p>
            <a:endParaRPr lang="ar-EG" dirty="0"/>
          </a:p>
        </p:txBody>
      </p:sp>
    </p:spTree>
    <p:extLst>
      <p:ext uri="{BB962C8B-B14F-4D97-AF65-F5344CB8AC3E}">
        <p14:creationId xmlns:p14="http://schemas.microsoft.com/office/powerpoint/2010/main" val="42327617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EG" b="1" u="sng" dirty="0"/>
              <a:t>21.</a:t>
            </a:r>
            <a:r>
              <a:rPr lang="ar-EG" dirty="0" smtClean="0"/>
              <a:t> </a:t>
            </a:r>
            <a:r>
              <a:rPr lang="ar-EG" dirty="0"/>
              <a:t>أحمد الثاني ابن السلطان إبراهيم</a:t>
            </a:r>
            <a:br>
              <a:rPr lang="ar-EG" dirty="0"/>
            </a:br>
            <a:endParaRPr lang="ar-EG" dirty="0"/>
          </a:p>
        </p:txBody>
      </p:sp>
      <p:sp>
        <p:nvSpPr>
          <p:cNvPr id="3" name="عنصر نائب للمحتوى 2"/>
          <p:cNvSpPr>
            <a:spLocks noGrp="1"/>
          </p:cNvSpPr>
          <p:nvPr>
            <p:ph idx="1"/>
          </p:nvPr>
        </p:nvSpPr>
        <p:spPr/>
        <p:txBody>
          <a:bodyPr>
            <a:normAutofit fontScale="85000" lnSpcReduction="10000"/>
          </a:bodyPr>
          <a:lstStyle/>
          <a:p>
            <a:r>
              <a:rPr lang="ar-EG" dirty="0" smtClean="0"/>
              <a:t>- </a:t>
            </a:r>
            <a:r>
              <a:rPr lang="ar-EG" dirty="0"/>
              <a:t>ولد أحمد الثاني ابن السلطان إبراهيم في </a:t>
            </a:r>
            <a:r>
              <a:rPr lang="ar-EG" dirty="0" err="1"/>
              <a:t>إستانبول</a:t>
            </a:r>
            <a:r>
              <a:rPr lang="ar-EG" dirty="0"/>
              <a:t> عام (1643م).قضى فترة طويلة من حياته في السجن. ومن ثم فقد كان عصبي المزاج متوتراً.</a:t>
            </a:r>
          </a:p>
          <a:p>
            <a:r>
              <a:rPr lang="ar-EG" dirty="0"/>
              <a:t>- انتقل إليه الحكم العثماني عام (1691م). غير أنه وجد نفسه في حرب مع النمسا. فأرسل لمقاومتها جيشاً عظيماً، تحت إمرة الصدر الأعظم، مصطفى فاضل باشا. ، وقد أدى مقتله الى  حدوث الهزيمة.</a:t>
            </a:r>
          </a:p>
          <a:p>
            <a:r>
              <a:rPr lang="ar-EG" dirty="0"/>
              <a:t>- خسرت الدولة في عهده أيضاً بعض الجزر في بحر </a:t>
            </a:r>
            <a:r>
              <a:rPr lang="ar-EG" dirty="0" err="1"/>
              <a:t>إيجه</a:t>
            </a:r>
            <a:r>
              <a:rPr lang="ar-EG" dirty="0"/>
              <a:t>،. </a:t>
            </a:r>
          </a:p>
          <a:p>
            <a:r>
              <a:rPr lang="ar-EG" dirty="0"/>
              <a:t>- نشبت في هذا العهد بعض الفتن في جبل لبنان، وامتد شرارها إلى حوران والبصرة. </a:t>
            </a:r>
          </a:p>
          <a:p>
            <a:r>
              <a:rPr lang="ar-EG" dirty="0"/>
              <a:t>- توفي السلطان أحمد عام (1695م) دون أن يقدم شيئاً يذكر للدولة. </a:t>
            </a:r>
          </a:p>
          <a:p>
            <a:endParaRPr lang="ar-EG" dirty="0"/>
          </a:p>
        </p:txBody>
      </p:sp>
    </p:spTree>
    <p:extLst>
      <p:ext uri="{BB962C8B-B14F-4D97-AF65-F5344CB8AC3E}">
        <p14:creationId xmlns:p14="http://schemas.microsoft.com/office/powerpoint/2010/main" val="3998519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EG" dirty="0" smtClean="0"/>
              <a:t>سليم  </a:t>
            </a:r>
            <a:r>
              <a:rPr lang="ar-EG" dirty="0"/>
              <a:t>الأول بن بايزيد </a:t>
            </a:r>
            <a:r>
              <a:rPr lang="ar-EG" dirty="0" smtClean="0"/>
              <a:t>الأول</a:t>
            </a:r>
            <a:endParaRPr lang="ar-EG" dirty="0"/>
          </a:p>
        </p:txBody>
      </p:sp>
      <p:sp>
        <p:nvSpPr>
          <p:cNvPr id="3" name="عنصر نائب للمحتوى 2"/>
          <p:cNvSpPr>
            <a:spLocks noGrp="1"/>
          </p:cNvSpPr>
          <p:nvPr>
            <p:ph idx="1"/>
          </p:nvPr>
        </p:nvSpPr>
        <p:spPr/>
        <p:txBody>
          <a:bodyPr/>
          <a:lstStyle/>
          <a:p>
            <a:r>
              <a:rPr lang="ar-EG" dirty="0" smtClean="0"/>
              <a:t>ولد </a:t>
            </a:r>
            <a:r>
              <a:rPr lang="ar-EG" dirty="0"/>
              <a:t>سليم الأول ابن بايزيد في مدينة </a:t>
            </a:r>
            <a:r>
              <a:rPr lang="ar-EG" dirty="0" err="1"/>
              <a:t>آماسيا</a:t>
            </a:r>
            <a:r>
              <a:rPr lang="ar-EG" dirty="0"/>
              <a:t> عام (1470م). ولقي اهتماماً ورعاية كبيرة من والدته كل بهار خاتون، بناءً على الرواية التي تقول: إن أحد </a:t>
            </a:r>
            <a:r>
              <a:rPr lang="ar-EG" dirty="0" err="1"/>
              <a:t>الدروايش</a:t>
            </a:r>
            <a:r>
              <a:rPr lang="ar-EG" dirty="0"/>
              <a:t> أخبرها يوم ولادته أنه سوف يصبح سلطاناً على الدولة العثمانية، مما حدا ذلك بأمه على تنشئته على وجه يليق بالسلاطين</a:t>
            </a:r>
          </a:p>
          <a:p>
            <a:endParaRPr lang="ar-EG" dirty="0"/>
          </a:p>
        </p:txBody>
      </p:sp>
    </p:spTree>
    <p:extLst>
      <p:ext uri="{BB962C8B-B14F-4D97-AF65-F5344CB8AC3E}">
        <p14:creationId xmlns:p14="http://schemas.microsoft.com/office/powerpoint/2010/main" val="8844570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EG" dirty="0"/>
              <a:t>22. مصطفى الثاني ابن السلطان محمد </a:t>
            </a:r>
            <a:r>
              <a:rPr lang="ar-EG" dirty="0" smtClean="0"/>
              <a:t>الرابع</a:t>
            </a:r>
            <a:endParaRPr lang="ar-EG" dirty="0"/>
          </a:p>
        </p:txBody>
      </p:sp>
      <p:sp>
        <p:nvSpPr>
          <p:cNvPr id="3" name="عنصر نائب للمحتوى 2"/>
          <p:cNvSpPr>
            <a:spLocks noGrp="1"/>
          </p:cNvSpPr>
          <p:nvPr>
            <p:ph idx="1"/>
          </p:nvPr>
        </p:nvSpPr>
        <p:spPr/>
        <p:txBody>
          <a:bodyPr>
            <a:normAutofit fontScale="85000" lnSpcReduction="20000"/>
          </a:bodyPr>
          <a:lstStyle/>
          <a:p>
            <a:endParaRPr lang="ar-EG" dirty="0"/>
          </a:p>
          <a:p>
            <a:r>
              <a:rPr lang="ar-EG" dirty="0" smtClean="0"/>
              <a:t>- </a:t>
            </a:r>
            <a:r>
              <a:rPr lang="ar-EG" dirty="0"/>
              <a:t>ولد مصطفى ابن السلطان محمد الرابع عام (1664م). درس على يد أشهر علماء عصره، وقد أولع بالأدب والشعر مثل أسلافه.</a:t>
            </a:r>
          </a:p>
          <a:p>
            <a:r>
              <a:rPr lang="ar-EG" dirty="0"/>
              <a:t>- تولى الحكم بعد وفاة عمه أحمد الثالث، وكان عمره آنذاك اثنين وثلاثين عاماً. </a:t>
            </a:r>
          </a:p>
          <a:p>
            <a:r>
              <a:rPr lang="ar-EG" dirty="0"/>
              <a:t>- وفور جلوسه على العرش، أعلن الحرب على النمسا والبندقية. فاسترد بلاد الصرب، وأغرق سفن البندقية.</a:t>
            </a:r>
          </a:p>
          <a:p>
            <a:r>
              <a:rPr lang="ar-EG" dirty="0"/>
              <a:t>- كما أن الدولة العثمانية في هذا العهد (1698م) اضطرت للتوقيع على معاهدة </a:t>
            </a:r>
            <a:r>
              <a:rPr lang="ar-EG" dirty="0" err="1"/>
              <a:t>كارلوفجا</a:t>
            </a:r>
            <a:r>
              <a:rPr lang="ar-EG" dirty="0"/>
              <a:t> مع روسيا، بسبب تعرض الدولة للقتال في الجبهات الأربع من جهة الدول الغربية وروسيا. وتنازلت الدولة، بموجبها، عن كثير من أراضيها في أوروبا. </a:t>
            </a:r>
          </a:p>
          <a:p>
            <a:r>
              <a:rPr lang="ar-EG" dirty="0"/>
              <a:t>- عزل منصبه عام  (1703م). وتوفي بعدها بفترة وجيزة.</a:t>
            </a:r>
          </a:p>
          <a:p>
            <a:endParaRPr lang="ar-EG" dirty="0"/>
          </a:p>
        </p:txBody>
      </p:sp>
    </p:spTree>
    <p:extLst>
      <p:ext uri="{BB962C8B-B14F-4D97-AF65-F5344CB8AC3E}">
        <p14:creationId xmlns:p14="http://schemas.microsoft.com/office/powerpoint/2010/main" val="7882784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EG" dirty="0"/>
              <a:t>. </a:t>
            </a:r>
            <a:r>
              <a:rPr lang="ar-EG" dirty="0" smtClean="0"/>
              <a:t/>
            </a:r>
            <a:br>
              <a:rPr lang="ar-EG" dirty="0" smtClean="0"/>
            </a:br>
            <a:r>
              <a:rPr lang="ar-EG" dirty="0" smtClean="0"/>
              <a:t>23- أحمد </a:t>
            </a:r>
            <a:r>
              <a:rPr lang="ar-EG" dirty="0"/>
              <a:t>الثالث ابن السلطان محمد الرابع</a:t>
            </a:r>
            <a:br>
              <a:rPr lang="ar-EG" dirty="0"/>
            </a:br>
            <a:endParaRPr lang="ar-EG" dirty="0"/>
          </a:p>
        </p:txBody>
      </p:sp>
      <p:sp>
        <p:nvSpPr>
          <p:cNvPr id="3" name="عنصر نائب للمحتوى 2"/>
          <p:cNvSpPr>
            <a:spLocks noGrp="1"/>
          </p:cNvSpPr>
          <p:nvPr>
            <p:ph idx="1"/>
          </p:nvPr>
        </p:nvSpPr>
        <p:spPr/>
        <p:txBody>
          <a:bodyPr>
            <a:normAutofit fontScale="85000" lnSpcReduction="10000"/>
          </a:bodyPr>
          <a:lstStyle/>
          <a:p>
            <a:r>
              <a:rPr lang="ar-EG" dirty="0" smtClean="0"/>
              <a:t>- </a:t>
            </a:r>
            <a:r>
              <a:rPr lang="ar-EG" dirty="0"/>
              <a:t>ولد أحمد الثالث ابن السلطان محمد الرابع، عام (1673م). </a:t>
            </a:r>
          </a:p>
          <a:p>
            <a:r>
              <a:rPr lang="ar-EG" dirty="0"/>
              <a:t>- استمتع بشبابه؛ لانتهاء تلك التقاليد من أسرة آل عثمان. ولذلك فقد كان يراقب الاكتشافات الجديدة في الغرب. </a:t>
            </a:r>
          </a:p>
          <a:p>
            <a:r>
              <a:rPr lang="ar-EG" dirty="0"/>
              <a:t>وهو الذي وافق على إدخال المطبعة العربية إلى </a:t>
            </a:r>
            <a:r>
              <a:rPr lang="ar-EG" dirty="0" err="1"/>
              <a:t>إستانبول</a:t>
            </a:r>
            <a:r>
              <a:rPr lang="ar-EG" dirty="0"/>
              <a:t> عام (1727م)، بعد استصدار الفتوى من شيخ الإسلام بفوائد المطبعة.</a:t>
            </a:r>
          </a:p>
          <a:p>
            <a:r>
              <a:rPr lang="ar-EG" dirty="0"/>
              <a:t>تولى مقاليد الأمور في الدولة العثمانية عام (1703م)، بعد تنازل أخيه السلطان مصطفى الثاني عن الحكم. </a:t>
            </a:r>
          </a:p>
          <a:p>
            <a:r>
              <a:rPr lang="ar-EG" dirty="0"/>
              <a:t>- سمي عهده بالعهد الخزامى أو عصر الزهر في التاريخ العثماني، نتيجة لتعلق الناس بزراعة أزهار الاقحوان والخزامى والتباري في العناية بها. وانفتحت الدولة في علاقتها الخارجية، حيث تم التبادل الدبلوماسي مع بعض الدول الغربية. </a:t>
            </a:r>
          </a:p>
        </p:txBody>
      </p:sp>
    </p:spTree>
    <p:extLst>
      <p:ext uri="{BB962C8B-B14F-4D97-AF65-F5344CB8AC3E}">
        <p14:creationId xmlns:p14="http://schemas.microsoft.com/office/powerpoint/2010/main" val="39095343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363272" cy="5505475"/>
          </a:xfrm>
        </p:spPr>
        <p:txBody>
          <a:bodyPr>
            <a:normAutofit fontScale="85000" lnSpcReduction="10000"/>
          </a:bodyPr>
          <a:lstStyle/>
          <a:p>
            <a:endParaRPr lang="ar-EG" dirty="0"/>
          </a:p>
          <a:p>
            <a:r>
              <a:rPr lang="ar-EG" dirty="0"/>
              <a:t>- عمل السلطان على الاستفادة من الاكتشافات الأوربية الحديثة في البنيان وتخطيط المدن، وفي تنظيم الحدائق والبساتين. كما ظهر، في هذا العهد، </a:t>
            </a:r>
          </a:p>
          <a:p>
            <a:r>
              <a:rPr lang="ar-EG" dirty="0"/>
              <a:t>إلاّ أن البذخ والإسراف الذي ساد في هذا العهد لم تشهده الدولة العثمانية من قبل. </a:t>
            </a:r>
            <a:r>
              <a:rPr lang="ar-EG" u="sng" dirty="0"/>
              <a:t>لكن طابع هذا العهد الثقافي اتسم بالحركة والنشاط. وكانت </a:t>
            </a:r>
            <a:r>
              <a:rPr lang="ar-EG" dirty="0" err="1"/>
              <a:t>إستانبول</a:t>
            </a:r>
            <a:r>
              <a:rPr lang="ar-EG" dirty="0"/>
              <a:t> في هذا العهد تمثل منطقة جذب لأصحاب الطموح والمواهب.</a:t>
            </a:r>
          </a:p>
          <a:p>
            <a:r>
              <a:rPr lang="ar-EG" dirty="0"/>
              <a:t>وعلى الرغم من </a:t>
            </a:r>
            <a:r>
              <a:rPr lang="ar-EG" u="sng" dirty="0"/>
              <a:t>وضع السلطان أحمد الثالث المسالم، إلا أن الفرس لم يقفوا مسالمين؛ فقد قاموا في عام (1730م) بالاستيلاء </a:t>
            </a:r>
            <a:r>
              <a:rPr lang="ar-EG" dirty="0"/>
              <a:t>على نهاوند، إلا أنه لم يتحرك ، مما </a:t>
            </a:r>
            <a:r>
              <a:rPr lang="ar-EG" u="sng" dirty="0"/>
              <a:t>جعل بخليل </a:t>
            </a:r>
            <a:r>
              <a:rPr lang="ar-EG" u="sng" dirty="0" err="1"/>
              <a:t>جاندار</a:t>
            </a:r>
            <a:r>
              <a:rPr lang="ar-EG" u="sng" dirty="0"/>
              <a:t> </a:t>
            </a:r>
            <a:r>
              <a:rPr lang="ar-EG" u="sng" dirty="0" err="1"/>
              <a:t>أوغلو</a:t>
            </a:r>
            <a:r>
              <a:rPr lang="ar-EG" u="sng" dirty="0"/>
              <a:t> يقوم بحركة تمرد</a:t>
            </a:r>
            <a:r>
              <a:rPr lang="ar-EG" dirty="0"/>
              <a:t>، وانضم إليه </a:t>
            </a:r>
            <a:r>
              <a:rPr lang="ar-EG" dirty="0" err="1"/>
              <a:t>الإنكشارية</a:t>
            </a:r>
            <a:r>
              <a:rPr lang="ar-EG" dirty="0"/>
              <a:t>. فرجع السلطان إلى قصره، غير أن الثورة لم تخمد، </a:t>
            </a:r>
          </a:p>
          <a:p>
            <a:r>
              <a:rPr lang="ar-EG" dirty="0"/>
              <a:t>-طالب الثائرون تنازل السلطان عن العرش. </a:t>
            </a:r>
            <a:endParaRPr lang="ar-EG" dirty="0" smtClean="0"/>
          </a:p>
          <a:p>
            <a:r>
              <a:rPr lang="ar-EG" dirty="0" smtClean="0"/>
              <a:t>فتنازل </a:t>
            </a:r>
            <a:r>
              <a:rPr lang="ar-EG" dirty="0"/>
              <a:t>السلطان أحمد الثالث لابن أخيه محمود في عام (1730م). وتوفي عام 1738م.</a:t>
            </a:r>
          </a:p>
          <a:p>
            <a:endParaRPr lang="ar-EG" dirty="0"/>
          </a:p>
        </p:txBody>
      </p:sp>
    </p:spTree>
    <p:extLst>
      <p:ext uri="{BB962C8B-B14F-4D97-AF65-F5344CB8AC3E}">
        <p14:creationId xmlns:p14="http://schemas.microsoft.com/office/powerpoint/2010/main" val="19830160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EG" dirty="0"/>
              <a:t>24. محمود ابن السلطان مصطفى </a:t>
            </a:r>
            <a:r>
              <a:rPr lang="ar-EG" dirty="0" smtClean="0"/>
              <a:t>الثاني</a:t>
            </a:r>
            <a:endParaRPr lang="ar-EG" dirty="0"/>
          </a:p>
        </p:txBody>
      </p:sp>
      <p:sp>
        <p:nvSpPr>
          <p:cNvPr id="3" name="عنصر نائب للمحتوى 2"/>
          <p:cNvSpPr>
            <a:spLocks noGrp="1"/>
          </p:cNvSpPr>
          <p:nvPr>
            <p:ph idx="1"/>
          </p:nvPr>
        </p:nvSpPr>
        <p:spPr/>
        <p:txBody>
          <a:bodyPr>
            <a:normAutofit fontScale="85000" lnSpcReduction="10000"/>
          </a:bodyPr>
          <a:lstStyle/>
          <a:p>
            <a:endParaRPr lang="ar-EG" dirty="0"/>
          </a:p>
          <a:p>
            <a:r>
              <a:rPr lang="ar-EG" dirty="0" smtClean="0"/>
              <a:t>- </a:t>
            </a:r>
            <a:r>
              <a:rPr lang="ar-EG" dirty="0"/>
              <a:t>ولد محمود بن مصطفى الثاني في </a:t>
            </a:r>
            <a:r>
              <a:rPr lang="ar-EG" dirty="0" err="1"/>
              <a:t>إستانبول</a:t>
            </a:r>
            <a:r>
              <a:rPr lang="ar-EG" dirty="0"/>
              <a:t> عام (1696م). واتسم بالذكاء والفضول لمعرفة كل شيء، محاولاً استيعاب دروسه بسرعة. </a:t>
            </a:r>
          </a:p>
          <a:p>
            <a:r>
              <a:rPr lang="ar-EG" dirty="0"/>
              <a:t>-تولى عرش السلطنة عام (1730م). وكان له من العمر خمسة وثلاثون عاماً. </a:t>
            </a:r>
          </a:p>
          <a:p>
            <a:r>
              <a:rPr lang="ar-EG" dirty="0"/>
              <a:t>-وكانت الدولة العثمانية، في تلك الفترة، تغلي من التمردات والحركات الثورية. فأمر السلطان بالقضاء على رؤوس المشاغبين دون هوادة، </a:t>
            </a:r>
          </a:p>
          <a:p>
            <a:r>
              <a:rPr lang="ar-EG" dirty="0"/>
              <a:t>تفرغ للحرب مع الفرس. وتغلبت الدولة على </a:t>
            </a:r>
            <a:r>
              <a:rPr lang="ar-EG" dirty="0" err="1"/>
              <a:t>طهماسب</a:t>
            </a:r>
            <a:r>
              <a:rPr lang="ar-EG" dirty="0"/>
              <a:t>، الذي طلب إبرام معاهدة صلح عام (1732م)، بعد أن استولت الدولة العثمانية على همدان </a:t>
            </a:r>
            <a:r>
              <a:rPr lang="ar-EG" dirty="0" err="1"/>
              <a:t>وأورمية</a:t>
            </a:r>
            <a:r>
              <a:rPr lang="ar-EG" dirty="0"/>
              <a:t> وتبريز. </a:t>
            </a:r>
          </a:p>
        </p:txBody>
      </p:sp>
    </p:spTree>
    <p:extLst>
      <p:ext uri="{BB962C8B-B14F-4D97-AF65-F5344CB8AC3E}">
        <p14:creationId xmlns:p14="http://schemas.microsoft.com/office/powerpoint/2010/main" val="37668089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91264" cy="5577483"/>
          </a:xfrm>
        </p:spPr>
        <p:txBody>
          <a:bodyPr/>
          <a:lstStyle/>
          <a:p>
            <a:r>
              <a:rPr lang="ar-EG" dirty="0"/>
              <a:t>- وقعت الحرب مع روسيا في هذا العهد، وتمكنت الدولة العثمانية من إيقاف التقدم نحو إقليم </a:t>
            </a:r>
            <a:r>
              <a:rPr lang="ar-EG" dirty="0" err="1"/>
              <a:t>البغدان</a:t>
            </a:r>
            <a:r>
              <a:rPr lang="ar-EG" dirty="0"/>
              <a:t>، كما أوقفت تقدم النمسا المتحالفة مع روسيا نحو إقليم </a:t>
            </a:r>
            <a:r>
              <a:rPr lang="ar-EG" dirty="0" err="1"/>
              <a:t>الأفلاق</a:t>
            </a:r>
            <a:r>
              <a:rPr lang="ar-EG" dirty="0"/>
              <a:t>، وانتصرت على الصرب. ونتج، عن كل ذلك، عقد معاهدة صلح في بلغراد عام (1739م)،.</a:t>
            </a:r>
          </a:p>
          <a:p>
            <a:r>
              <a:rPr lang="ar-EG" dirty="0"/>
              <a:t>- توفي السلطان محمود في </a:t>
            </a:r>
            <a:r>
              <a:rPr lang="ar-EG" dirty="0" err="1"/>
              <a:t>إستانبول</a:t>
            </a:r>
            <a:r>
              <a:rPr lang="ar-EG" dirty="0"/>
              <a:t> عام (1754م). وكان محبوباً من جانب الشعب، ويعد عهده أحسن عهود الانحطاط في التاريخ العثماني، بما حققه من انتصارات. </a:t>
            </a:r>
          </a:p>
          <a:p>
            <a:endParaRPr lang="ar-EG" dirty="0"/>
          </a:p>
        </p:txBody>
      </p:sp>
    </p:spTree>
    <p:extLst>
      <p:ext uri="{BB962C8B-B14F-4D97-AF65-F5344CB8AC3E}">
        <p14:creationId xmlns:p14="http://schemas.microsoft.com/office/powerpoint/2010/main" val="6524970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EG" dirty="0"/>
              <a:t>25. عثمان خان الثالث ابن السلطان مصطفى </a:t>
            </a:r>
            <a:r>
              <a:rPr lang="ar-EG" dirty="0" smtClean="0"/>
              <a:t>الثاني</a:t>
            </a:r>
            <a:endParaRPr lang="ar-EG" dirty="0"/>
          </a:p>
        </p:txBody>
      </p:sp>
      <p:sp>
        <p:nvSpPr>
          <p:cNvPr id="3" name="عنصر نائب للمحتوى 2"/>
          <p:cNvSpPr>
            <a:spLocks noGrp="1"/>
          </p:cNvSpPr>
          <p:nvPr>
            <p:ph idx="1"/>
          </p:nvPr>
        </p:nvSpPr>
        <p:spPr>
          <a:xfrm>
            <a:off x="457200" y="1600200"/>
            <a:ext cx="8291264" cy="4781128"/>
          </a:xfrm>
        </p:spPr>
        <p:txBody>
          <a:bodyPr>
            <a:normAutofit lnSpcReduction="10000"/>
          </a:bodyPr>
          <a:lstStyle/>
          <a:p>
            <a:endParaRPr lang="ar-EG" dirty="0"/>
          </a:p>
          <a:p>
            <a:r>
              <a:rPr lang="ar-EG" dirty="0" smtClean="0"/>
              <a:t>- </a:t>
            </a:r>
            <a:r>
              <a:rPr lang="ar-EG" dirty="0"/>
              <a:t>تولى الحكم بعد وفاة أخيه عام (1754م). وكان له من العمر آنذاك ثمان وخمسون سنة. </a:t>
            </a:r>
          </a:p>
          <a:p>
            <a:r>
              <a:rPr lang="ar-EG" dirty="0"/>
              <a:t>-تعرضت </a:t>
            </a:r>
            <a:r>
              <a:rPr lang="ar-EG" dirty="0" err="1"/>
              <a:t>إستانبول</a:t>
            </a:r>
            <a:r>
              <a:rPr lang="ar-EG" dirty="0"/>
              <a:t> في فترة عهده لحريق كبير، كما تعرضت لانتشار وباء الطاعون ولم يحدث سواهما من الأحداث في عهده القصير.</a:t>
            </a:r>
          </a:p>
          <a:p>
            <a:r>
              <a:rPr lang="ar-EG" dirty="0"/>
              <a:t>- كان السلطان شديد البأس على الرشوة والمرتشين، ولم يكن يسامح في هذا قط. وأنشأ جامعاً ومسجداً في </a:t>
            </a:r>
            <a:r>
              <a:rPr lang="ar-EG" dirty="0" err="1"/>
              <a:t>أسكودار</a:t>
            </a:r>
            <a:r>
              <a:rPr lang="ar-EG" dirty="0" smtClean="0"/>
              <a:t>.</a:t>
            </a:r>
          </a:p>
          <a:p>
            <a:r>
              <a:rPr lang="ar-EG" dirty="0" smtClean="0"/>
              <a:t>توفى 1757.</a:t>
            </a:r>
            <a:endParaRPr lang="ar-EG" dirty="0"/>
          </a:p>
          <a:p>
            <a:endParaRPr lang="ar-EG" dirty="0"/>
          </a:p>
        </p:txBody>
      </p:sp>
    </p:spTree>
    <p:extLst>
      <p:ext uri="{BB962C8B-B14F-4D97-AF65-F5344CB8AC3E}">
        <p14:creationId xmlns:p14="http://schemas.microsoft.com/office/powerpoint/2010/main" val="21025655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EG" dirty="0"/>
              <a:t>. مصطفى خان الثالث ابن السلطان أحمد </a:t>
            </a:r>
            <a:r>
              <a:rPr lang="ar-EG" dirty="0" smtClean="0"/>
              <a:t>الثالث</a:t>
            </a:r>
            <a:endParaRPr lang="ar-EG" dirty="0"/>
          </a:p>
        </p:txBody>
      </p:sp>
      <p:sp>
        <p:nvSpPr>
          <p:cNvPr id="3" name="عنصر نائب للمحتوى 2"/>
          <p:cNvSpPr>
            <a:spLocks noGrp="1"/>
          </p:cNvSpPr>
          <p:nvPr>
            <p:ph idx="1"/>
          </p:nvPr>
        </p:nvSpPr>
        <p:spPr/>
        <p:txBody>
          <a:bodyPr>
            <a:normAutofit fontScale="85000" lnSpcReduction="20000"/>
          </a:bodyPr>
          <a:lstStyle/>
          <a:p>
            <a:r>
              <a:rPr lang="ar-EG" dirty="0" smtClean="0"/>
              <a:t>- </a:t>
            </a:r>
            <a:r>
              <a:rPr lang="ar-EG" dirty="0"/>
              <a:t>جلس على عرش السلطنة عام (1757م)، وله من العمر اثنتان وأربعون سنة</a:t>
            </a:r>
          </a:p>
          <a:p>
            <a:r>
              <a:rPr lang="ar-EG" dirty="0"/>
              <a:t>-سار حكمه بشكل جيد، ولاسيما السنوات العشر الأولى منه. ثم وقعت بعد ذلك بعض الحروب مع روسيا، والتي ضاع بسببها القرم.</a:t>
            </a:r>
          </a:p>
          <a:p>
            <a:r>
              <a:rPr lang="ar-EG" dirty="0"/>
              <a:t>-اهتم السلطان بإجراء الإصلاحات اللازمة، والاستفادة من الخبرة العسكرية في الغرب. ولذلك استقدم البارون "دو توت" لإصلاح شؤون المدفعية العثمانية، كما أُنشئت، في عهده، المدرسة البحرية وغرفة الهندسة، </a:t>
            </a:r>
          </a:p>
          <a:p>
            <a:r>
              <a:rPr lang="ar-EG" dirty="0"/>
              <a:t>-عملت الحكومة العثمانية، في هذا العهد، على توسيع نطاق التجارة البحرية والبرية.</a:t>
            </a:r>
          </a:p>
          <a:p>
            <a:r>
              <a:rPr lang="ar-EG" dirty="0"/>
              <a:t>-توفي السلطان مصطفى الثالث عام (1774م) </a:t>
            </a:r>
            <a:r>
              <a:rPr lang="ar-EG" dirty="0" err="1"/>
              <a:t>بإستانبول</a:t>
            </a:r>
            <a:r>
              <a:rPr lang="ar-EG" dirty="0"/>
              <a:t>، بعد أن قضى في الحكم سبعة عشر عاماً. </a:t>
            </a:r>
          </a:p>
          <a:p>
            <a:endParaRPr lang="ar-EG" dirty="0"/>
          </a:p>
        </p:txBody>
      </p:sp>
    </p:spTree>
    <p:extLst>
      <p:ext uri="{BB962C8B-B14F-4D97-AF65-F5344CB8AC3E}">
        <p14:creationId xmlns:p14="http://schemas.microsoft.com/office/powerpoint/2010/main" val="76451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r>
              <a:rPr lang="ar-EG" dirty="0"/>
              <a:t>تربع السلطان سليم الأول على العرش العثماني في عام 1512م، وأظهر منذ بداية حكمه ميلاً إلى تصفية خصومه ولو كانوا من إخوته وأبنائهم، وكان يحب الأدب والشعر الفارسي والتاريخ، ورغم قسوته فقد كان يميل إلى صحبة رجال العلم وكان يصطحب المؤرخين والشعراء إلى ميدان القتال ليسجلوا تطورات المعارك وينشدوا القصائد التي تحكي أمجاد الماضي. </a:t>
            </a:r>
          </a:p>
        </p:txBody>
      </p:sp>
    </p:spTree>
    <p:extLst>
      <p:ext uri="{BB962C8B-B14F-4D97-AF65-F5344CB8AC3E}">
        <p14:creationId xmlns:p14="http://schemas.microsoft.com/office/powerpoint/2010/main" val="7420347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r>
              <a:rPr lang="ar-EG" b="1" dirty="0"/>
              <a:t>اهتم بشؤون الدولة منذ وقت مبكر. وكان يقارن بين عهد جده السلطان محمد الفاتح وبين عهد والده، الذي لم يرق إلى مستوى جده، بل كان يشعر بمكامن الخطر تحيط بالدولة من الصفويين، وخطر انتشار المذهب الشيعي في أنحاء الأناضول، وموقف والده المسالم المهادن من كل ذلك. فلما أخذ الحكم من والده عام 918هـ، نازعه عليه إخوانه، فقضى عليهم في الحروب التي وقعت بينهم.</a:t>
            </a:r>
            <a:endParaRPr lang="en-US" dirty="0"/>
          </a:p>
          <a:p>
            <a:endParaRPr lang="ar-EG" dirty="0"/>
          </a:p>
        </p:txBody>
      </p:sp>
    </p:spTree>
    <p:extLst>
      <p:ext uri="{BB962C8B-B14F-4D97-AF65-F5344CB8AC3E}">
        <p14:creationId xmlns:p14="http://schemas.microsoft.com/office/powerpoint/2010/main" val="2800022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363272" cy="5433467"/>
          </a:xfrm>
        </p:spPr>
        <p:txBody>
          <a:bodyPr>
            <a:normAutofit/>
          </a:bodyPr>
          <a:lstStyle/>
          <a:p>
            <a:r>
              <a:rPr lang="ar-EG" b="1" dirty="0"/>
              <a:t>وعندما ارتقى السلطان سليم الأول العرش العثماني، كانت الدولة العثمانية قد وصلت إلى مفترق الطرق، هل تظل على هذا الوضع وهذا القدر من الاتساع دولة </a:t>
            </a:r>
            <a:r>
              <a:rPr lang="ar-EG" b="1" dirty="0" err="1"/>
              <a:t>بلقانية</a:t>
            </a:r>
            <a:r>
              <a:rPr lang="ar-EG" b="1" dirty="0"/>
              <a:t> أناضولية؟ أو تستمر في التوسع الإقليمي في أوروبا؟ أو تتجه نحو المشرق الإسلامي؟ </a:t>
            </a:r>
            <a:endParaRPr lang="en-US" dirty="0"/>
          </a:p>
          <a:p>
            <a:r>
              <a:rPr lang="ar-EG" b="1" dirty="0"/>
              <a:t>والواقع أن السلطان سليم الأول قد أحدث تغييراً جذرياً في سياسة الدولة العثمانية الجهادية فقد توقف في عهد الزحف العثماني نحو الغرب الأوربي أو كاد أن يتوقف واتجهت الدولة العثمانية اتجاهاً شرقياً نحو المشرق الإسلامي .</a:t>
            </a:r>
            <a:endParaRPr lang="en-US" dirty="0"/>
          </a:p>
          <a:p>
            <a:endParaRPr lang="ar-EG" dirty="0"/>
          </a:p>
        </p:txBody>
      </p:sp>
    </p:spTree>
    <p:extLst>
      <p:ext uri="{BB962C8B-B14F-4D97-AF65-F5344CB8AC3E}">
        <p14:creationId xmlns:p14="http://schemas.microsoft.com/office/powerpoint/2010/main" val="16774707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EG" dirty="0"/>
              <a:t>تعددت العوامل التي أدت الى الاتجاه نحو الشرق :</a:t>
            </a:r>
          </a:p>
        </p:txBody>
      </p:sp>
      <p:sp>
        <p:nvSpPr>
          <p:cNvPr id="3" name="عنصر نائب للمحتوى 2"/>
          <p:cNvSpPr>
            <a:spLocks noGrp="1"/>
          </p:cNvSpPr>
          <p:nvPr>
            <p:ph idx="1"/>
          </p:nvPr>
        </p:nvSpPr>
        <p:spPr/>
        <p:txBody>
          <a:bodyPr>
            <a:normAutofit fontScale="85000" lnSpcReduction="10000"/>
          </a:bodyPr>
          <a:lstStyle/>
          <a:p>
            <a:r>
              <a:rPr lang="ar-EG" b="1" dirty="0"/>
              <a:t>- العامل الاستراتيجي :حيث كانت الدولة العثمانية قد وصلت الى حد التشبع </a:t>
            </a:r>
            <a:r>
              <a:rPr lang="ar-EG" b="1" dirty="0" err="1"/>
              <a:t>فى</a:t>
            </a:r>
            <a:r>
              <a:rPr lang="ar-EG" b="1" dirty="0"/>
              <a:t> فتحاتها الأوربية بعد أن وصلت إلى حدود فينيا 1529 وأرادت استكمال مسيرتها التوسعية فلم يكن أمامها إلا الشرق، ويرتبط بذلك بإعادة التوازن الإقليمي بعد امتداد الدولة غربا وأصبحت عاصمتها وقلبها </a:t>
            </a:r>
            <a:r>
              <a:rPr lang="ar-EG" b="1" dirty="0" err="1"/>
              <a:t>فى</a:t>
            </a:r>
            <a:r>
              <a:rPr lang="ar-EG" b="1" dirty="0"/>
              <a:t> أقصي الشرق لذا كان لابد من جناح آخر شرقي لها .</a:t>
            </a:r>
            <a:endParaRPr lang="en-US" dirty="0"/>
          </a:p>
          <a:p>
            <a:r>
              <a:rPr lang="ar-EG" b="1" dirty="0"/>
              <a:t>2- العامل الإمبراطوري :تملك سلاطين آل عثمان الرغبة </a:t>
            </a:r>
            <a:r>
              <a:rPr lang="ar-EG" b="1" dirty="0" err="1"/>
              <a:t>فى</a:t>
            </a:r>
            <a:r>
              <a:rPr lang="ar-EG" b="1" dirty="0"/>
              <a:t> تكوين إمبراطورية مترامية الأطراف حول البحر المتوسط تجعل منه بحيرة عثمانية، والحقيقة أن السلطان سليم الأول وإن تملكته الرغبة </a:t>
            </a:r>
            <a:r>
              <a:rPr lang="ar-EG" b="1" dirty="0" err="1"/>
              <a:t>فى</a:t>
            </a:r>
            <a:r>
              <a:rPr lang="ar-EG" b="1" dirty="0"/>
              <a:t> ضم الأراضي المقدسة حيث الحرمين الشرفيين لم يكن يقصد ضم مصر والشام، والظروف هي التي أدت الى ذلك .</a:t>
            </a:r>
            <a:endParaRPr lang="en-US" dirty="0"/>
          </a:p>
          <a:p>
            <a:endParaRPr lang="ar-EG" dirty="0"/>
          </a:p>
        </p:txBody>
      </p:sp>
    </p:spTree>
    <p:extLst>
      <p:ext uri="{BB962C8B-B14F-4D97-AF65-F5344CB8AC3E}">
        <p14:creationId xmlns:p14="http://schemas.microsoft.com/office/powerpoint/2010/main" val="10729794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60648"/>
            <a:ext cx="8219256" cy="5865515"/>
          </a:xfrm>
        </p:spPr>
        <p:txBody>
          <a:bodyPr/>
          <a:lstStyle/>
          <a:p>
            <a:pPr marL="0" indent="0">
              <a:buNone/>
            </a:pPr>
            <a:endParaRPr lang="en-US" dirty="0"/>
          </a:p>
          <a:p>
            <a:r>
              <a:rPr lang="ar-EG" b="1" dirty="0"/>
              <a:t>3- العامل المذهبي: يرجع ذلك إلي العداء المذهبي بين الدولة العثمانية السنية والدولة الصفوية الشيعية فبعد نجاح الشاه إسماعيل الصفوي </a:t>
            </a:r>
            <a:r>
              <a:rPr lang="ar-EG" b="1" dirty="0" err="1"/>
              <a:t>فى</a:t>
            </a:r>
            <a:r>
              <a:rPr lang="ar-EG" b="1" dirty="0"/>
              <a:t> إخضاع العراق تطلع الى مد نفوذه إلى الأناضول، وقد شجع الشاة على ذلك وجود فرق من الشيعة </a:t>
            </a:r>
            <a:r>
              <a:rPr lang="ar-EG" b="1" dirty="0" err="1"/>
              <a:t>فى</a:t>
            </a:r>
            <a:r>
              <a:rPr lang="ar-EG" b="1" dirty="0"/>
              <a:t> آسيا الصغرى، وقد أيقظت هذه المحاولة الأسد الذي كان هادئا طالما كانت حدوده مؤمنه كما انه من أن أنصار السنة المتحمسين.</a:t>
            </a:r>
            <a:endParaRPr lang="en-US" dirty="0"/>
          </a:p>
          <a:p>
            <a:endParaRPr lang="ar-EG" dirty="0"/>
          </a:p>
        </p:txBody>
      </p:sp>
    </p:spTree>
    <p:extLst>
      <p:ext uri="{BB962C8B-B14F-4D97-AF65-F5344CB8AC3E}">
        <p14:creationId xmlns:p14="http://schemas.microsoft.com/office/powerpoint/2010/main" val="2892400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19256" cy="5577483"/>
          </a:xfrm>
        </p:spPr>
        <p:txBody>
          <a:bodyPr/>
          <a:lstStyle/>
          <a:p>
            <a:r>
              <a:rPr lang="ar-EG" dirty="0"/>
              <a:t>- العامل الديني :كانت الدولة العثمانية دولة إسلامية </a:t>
            </a:r>
            <a:r>
              <a:rPr lang="ar-EG" dirty="0" err="1"/>
              <a:t>فى</a:t>
            </a:r>
            <a:r>
              <a:rPr lang="ar-EG" dirty="0"/>
              <a:t> أرض غير إسلامية وكان بمثابة نقطة ضعف </a:t>
            </a:r>
            <a:r>
              <a:rPr lang="ar-EG" dirty="0" err="1"/>
              <a:t>فى</a:t>
            </a:r>
            <a:r>
              <a:rPr lang="ar-EG" dirty="0"/>
              <a:t> الكيان العثماني فكان كرأس إسلامي صغير على جسد مسيحي ولذلك كان سب اتجاهات نحو الشرق لضم مزيد من الرعاية المسلمين ليتوازن عدد المسلمين مع المسيحيين وإضفاء الطابع الديني على الدولة بعد ضم الحرمين الشريفين والمسجد الأقصى فقد حرص السلاطين العثمانيين على أن يضاف ألقابهم لقب "حامي حمي الحرمين الشريفين أو خادم الحرمين الشريفين "</a:t>
            </a:r>
          </a:p>
        </p:txBody>
      </p:sp>
    </p:spTree>
    <p:extLst>
      <p:ext uri="{BB962C8B-B14F-4D97-AF65-F5344CB8AC3E}">
        <p14:creationId xmlns:p14="http://schemas.microsoft.com/office/powerpoint/2010/main" val="23619456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435280" cy="5904656"/>
          </a:xfrm>
        </p:spPr>
        <p:txBody>
          <a:bodyPr>
            <a:normAutofit lnSpcReduction="10000"/>
          </a:bodyPr>
          <a:lstStyle/>
          <a:p>
            <a:r>
              <a:rPr lang="ar-EG" dirty="0" smtClean="0"/>
              <a:t>5- </a:t>
            </a:r>
            <a:r>
              <a:rPr lang="ar-EG" dirty="0"/>
              <a:t>تأديب </a:t>
            </a:r>
            <a:r>
              <a:rPr lang="ar-EG" dirty="0" err="1"/>
              <a:t>الأسبان</a:t>
            </a:r>
            <a:r>
              <a:rPr lang="ar-EG" dirty="0"/>
              <a:t> وفرسان القديس يوحنا :حيث اتجه العثمانيون شرقا لرغبتهم </a:t>
            </a:r>
            <a:r>
              <a:rPr lang="ar-EG" dirty="0" err="1"/>
              <a:t>فى</a:t>
            </a:r>
            <a:r>
              <a:rPr lang="ar-EG" dirty="0"/>
              <a:t> شن حملات لتأديب </a:t>
            </a:r>
            <a:r>
              <a:rPr lang="ar-EG" dirty="0" err="1"/>
              <a:t>الأسبان</a:t>
            </a:r>
            <a:r>
              <a:rPr lang="ar-EG" dirty="0"/>
              <a:t> وفرسان القديس ويوحنا </a:t>
            </a:r>
            <a:r>
              <a:rPr lang="ar-EG" dirty="0" err="1"/>
              <a:t>فى</a:t>
            </a:r>
            <a:r>
              <a:rPr lang="ar-EG" dirty="0"/>
              <a:t> جزر البحر المتوسط والذين يهددون أملاك وملاحة الدولة العثمانية كما كانوا بها دون أملاك الدولة العربية الإسلامية المطلة على هذا البحر وخاصة </a:t>
            </a:r>
            <a:r>
              <a:rPr lang="ar-EG" dirty="0" err="1"/>
              <a:t>فى</a:t>
            </a:r>
            <a:r>
              <a:rPr lang="ar-EG" dirty="0"/>
              <a:t> إفريقيا .</a:t>
            </a:r>
          </a:p>
          <a:p>
            <a:r>
              <a:rPr lang="ar-EG" dirty="0"/>
              <a:t>6- التصدي لأطماع البرتغاليين </a:t>
            </a:r>
            <a:r>
              <a:rPr lang="ar-EG" dirty="0" err="1"/>
              <a:t>فى</a:t>
            </a:r>
            <a:r>
              <a:rPr lang="ar-EG" dirty="0"/>
              <a:t> البحر الأحمر والخليج العربي .حيث فشلت دولة المماليك </a:t>
            </a:r>
            <a:r>
              <a:rPr lang="ar-EG" dirty="0" err="1"/>
              <a:t>فى</a:t>
            </a:r>
            <a:r>
              <a:rPr lang="ar-EG" dirty="0"/>
              <a:t> القضاء على تهديدات البرتغاليين خاصة بعد انتصار الأسطول البرتغال على القوات المملوكية </a:t>
            </a:r>
            <a:r>
              <a:rPr lang="ar-EG" dirty="0" err="1"/>
              <a:t>فى</a:t>
            </a:r>
            <a:r>
              <a:rPr lang="ar-EG" dirty="0"/>
              <a:t> معركة ديو البحرية 1509 ونجحت الدولة العثمانية </a:t>
            </a:r>
            <a:r>
              <a:rPr lang="ar-EG" dirty="0" err="1"/>
              <a:t>فى</a:t>
            </a:r>
            <a:r>
              <a:rPr lang="ar-EG" dirty="0"/>
              <a:t> ذلك وحطمت محاولات البرتغاليين لتكوين جبهتهم مسيحية منهم ومن الأحباش ضد القوي العربية والإسلامية </a:t>
            </a:r>
            <a:r>
              <a:rPr lang="ar-EG" dirty="0" err="1"/>
              <a:t>فى</a:t>
            </a:r>
            <a:r>
              <a:rPr lang="ar-EG" dirty="0"/>
              <a:t> البحر الأحمر وشرق إفريقيا </a:t>
            </a:r>
          </a:p>
          <a:p>
            <a:endParaRPr lang="ar-EG" dirty="0"/>
          </a:p>
        </p:txBody>
      </p:sp>
    </p:spTree>
    <p:extLst>
      <p:ext uri="{BB962C8B-B14F-4D97-AF65-F5344CB8AC3E}">
        <p14:creationId xmlns:p14="http://schemas.microsoft.com/office/powerpoint/2010/main" val="4283250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2354</TotalTime>
  <Words>2579</Words>
  <Application>Microsoft Office PowerPoint</Application>
  <PresentationFormat>عرض على الشاشة (3:4)‏</PresentationFormat>
  <Paragraphs>87</Paragraphs>
  <Slides>26</Slides>
  <Notes>0</Notes>
  <HiddenSlides>0</HiddenSlides>
  <MMClips>0</MMClips>
  <ScaleCrop>false</ScaleCrop>
  <HeadingPairs>
    <vt:vector size="4" baseType="variant">
      <vt:variant>
        <vt:lpstr>نسق</vt:lpstr>
      </vt:variant>
      <vt:variant>
        <vt:i4>1</vt:i4>
      </vt:variant>
      <vt:variant>
        <vt:lpstr>عناوين الشرائح</vt:lpstr>
      </vt:variant>
      <vt:variant>
        <vt:i4>26</vt:i4>
      </vt:variant>
    </vt:vector>
  </HeadingPairs>
  <TitlesOfParts>
    <vt:vector size="27" baseType="lpstr">
      <vt:lpstr>Office Theme</vt:lpstr>
      <vt:lpstr>الدولة العثمانية  (سلاطين الدولة) </vt:lpstr>
      <vt:lpstr>سليم  الأول بن بايزيد الأول</vt:lpstr>
      <vt:lpstr>عرض تقديمي في PowerPoint</vt:lpstr>
      <vt:lpstr>عرض تقديمي في PowerPoint</vt:lpstr>
      <vt:lpstr>عرض تقديمي في PowerPoint</vt:lpstr>
      <vt:lpstr>تعددت العوامل التي أدت الى الاتجاه نحو الشرق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10. سليمان بن سليم الأول</vt:lpstr>
      <vt:lpstr>عرض تقديمي في PowerPoint</vt:lpstr>
      <vt:lpstr>عرض تقديمي في PowerPoint</vt:lpstr>
      <vt:lpstr>عرض تقديمي في PowerPoint</vt:lpstr>
      <vt:lpstr>21. أحمد الثاني ابن السلطان إبراهيم </vt:lpstr>
      <vt:lpstr>22. مصطفى الثاني ابن السلطان محمد الرابع</vt:lpstr>
      <vt:lpstr>.  23- أحمد الثالث ابن السلطان محمد الرابع </vt:lpstr>
      <vt:lpstr>عرض تقديمي في PowerPoint</vt:lpstr>
      <vt:lpstr>24. محمود ابن السلطان مصطفى الثاني</vt:lpstr>
      <vt:lpstr>عرض تقديمي في PowerPoint</vt:lpstr>
      <vt:lpstr>25. عثمان خان الثالث ابن السلطان مصطفى الثاني</vt:lpstr>
      <vt:lpstr>. مصطفى خان الثالث ابن السلطان أحمد الثالث</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الطريق إلى الحرب العالمية الثانية</dc:title>
  <dc:creator>dr_hamada</dc:creator>
  <cp:lastModifiedBy>ismail - [2010]</cp:lastModifiedBy>
  <cp:revision>158</cp:revision>
  <dcterms:created xsi:type="dcterms:W3CDTF">2012-03-12T18:24:33Z</dcterms:created>
  <dcterms:modified xsi:type="dcterms:W3CDTF">2020-03-28T14:55:26Z</dcterms:modified>
</cp:coreProperties>
</file>