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98" d="100"/>
          <a:sy n="98" d="100"/>
        </p:scale>
        <p:origin x="-2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B6F4549-58B5-4679-8913-A48DEA476572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2191F81-0BA0-48F5-AF91-C59458BB9A0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5982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91F81-0BA0-48F5-AF91-C59458BB9A0D}" type="slidenum">
              <a:rPr lang="ar-EG" smtClean="0"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41115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91F81-0BA0-48F5-AF91-C59458BB9A0D}" type="slidenum">
              <a:rPr lang="ar-EG" smtClean="0"/>
              <a:t>7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90381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E2A2-4B94-4C26-9270-1FD1ED35FA22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A6D5E2A2-4B94-4C26-9270-1FD1ED35FA22}" type="datetimeFigureOut">
              <a:rPr lang="ar-EG" smtClean="0"/>
              <a:t>06/08/1441</a:t>
            </a:fld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1F41D59-42DF-43E5-A7B2-C3BFDF4F8B86}" type="slidenum">
              <a:rPr lang="ar-EG" smtClean="0"/>
              <a:t>‹#›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ar-EG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286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r" defTabSz="914400" rtl="1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3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92697"/>
            <a:ext cx="7315200" cy="1368152"/>
          </a:xfrm>
        </p:spPr>
        <p:txBody>
          <a:bodyPr/>
          <a:lstStyle/>
          <a:p>
            <a:r>
              <a:rPr lang="ar-EG" dirty="0"/>
              <a:t>محا</a:t>
            </a:r>
            <a:r>
              <a:rPr lang="ar-EG" dirty="0">
                <a:solidFill>
                  <a:srgbClr val="00B050"/>
                </a:solidFill>
              </a:rPr>
              <a:t>ض</a:t>
            </a:r>
            <a:r>
              <a:rPr lang="ar-EG" dirty="0"/>
              <a:t>رة ف</a:t>
            </a:r>
            <a:r>
              <a:rPr lang="ar-EG" dirty="0">
                <a:solidFill>
                  <a:srgbClr val="00B050"/>
                </a:solidFill>
              </a:rPr>
              <a:t>ى</a:t>
            </a:r>
            <a:r>
              <a:rPr lang="ar-EG" dirty="0"/>
              <a:t> ما</a:t>
            </a:r>
            <a:r>
              <a:rPr lang="ar-EG" dirty="0">
                <a:solidFill>
                  <a:srgbClr val="00B050"/>
                </a:solidFill>
              </a:rPr>
              <a:t>د</a:t>
            </a:r>
            <a:r>
              <a:rPr lang="ar-EG" dirty="0"/>
              <a:t>ة : </a:t>
            </a:r>
            <a:r>
              <a:rPr lang="ar-EG" dirty="0">
                <a:solidFill>
                  <a:srgbClr val="00B0F0"/>
                </a:solidFill>
              </a:rPr>
              <a:t>فن تحرير المجلة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132856"/>
            <a:ext cx="9036496" cy="4536504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ar-EG" sz="32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بعنوان :</a:t>
            </a:r>
          </a:p>
          <a:p>
            <a:pPr algn="ctr"/>
            <a:endParaRPr lang="ar-EG" sz="32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ar-EG" sz="3200" b="1" u="sng" dirty="0">
                <a:solidFill>
                  <a:srgbClr val="FF0000"/>
                </a:solidFill>
              </a:rPr>
              <a:t>« من المحددات الأساسية لنظام العمل بالمجلة «</a:t>
            </a:r>
          </a:p>
          <a:p>
            <a:pPr algn="ctr"/>
            <a:r>
              <a:rPr lang="ar-EG" sz="3200" b="1" dirty="0">
                <a:solidFill>
                  <a:srgbClr val="0070C0"/>
                </a:solidFill>
              </a:rPr>
              <a:t>و</a:t>
            </a:r>
          </a:p>
          <a:p>
            <a:pPr algn="ctr"/>
            <a:r>
              <a:rPr lang="ar-EG" sz="3200" b="1" u="sng" dirty="0">
                <a:solidFill>
                  <a:srgbClr val="FF0000"/>
                </a:solidFill>
              </a:rPr>
              <a:t>«أنواع المجلات ... شرح تفصيلى </a:t>
            </a:r>
            <a:r>
              <a:rPr lang="ar-EG" sz="3200" b="1" u="sng" dirty="0">
                <a:solidFill>
                  <a:srgbClr val="C00000"/>
                </a:solidFill>
              </a:rPr>
              <a:t>«</a:t>
            </a:r>
          </a:p>
          <a:p>
            <a:pPr algn="ctr"/>
            <a:r>
              <a:rPr lang="ar-EG" dirty="0"/>
              <a:t>                                              </a:t>
            </a:r>
          </a:p>
          <a:p>
            <a:pPr algn="ctr"/>
            <a:r>
              <a:rPr lang="ar-EG" dirty="0">
                <a:solidFill>
                  <a:schemeClr val="tx2"/>
                </a:solidFill>
              </a:rPr>
              <a:t>(الفرقة الرابعة – شعبة الصحافة )</a:t>
            </a:r>
          </a:p>
          <a:p>
            <a:pPr algn="ctr"/>
            <a:r>
              <a:rPr lang="ar-EG" dirty="0">
                <a:solidFill>
                  <a:schemeClr val="tx2"/>
                </a:solidFill>
              </a:rPr>
              <a:t>قسم الإعلام – كلية الآداب – جامعة سوهاج</a:t>
            </a:r>
          </a:p>
          <a:p>
            <a:pPr algn="ctr"/>
            <a:endParaRPr lang="ar-EG" dirty="0">
              <a:solidFill>
                <a:schemeClr val="tx2"/>
              </a:solidFill>
            </a:endParaRPr>
          </a:p>
          <a:p>
            <a:pPr algn="ctr"/>
            <a:endParaRPr lang="ar-EG" dirty="0">
              <a:solidFill>
                <a:schemeClr val="tx2"/>
              </a:solidFill>
            </a:endParaRPr>
          </a:p>
          <a:p>
            <a:pPr algn="ctr"/>
            <a:r>
              <a:rPr lang="ar-EG" sz="2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إعداد:</a:t>
            </a:r>
          </a:p>
          <a:p>
            <a:pPr algn="ctr"/>
            <a:r>
              <a:rPr lang="ar-EG" sz="2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دكتور / عادل صادق </a:t>
            </a:r>
          </a:p>
        </p:txBody>
      </p:sp>
    </p:spTree>
    <p:extLst>
      <p:ext uri="{BB962C8B-B14F-4D97-AF65-F5344CB8AC3E}">
        <p14:creationId xmlns:p14="http://schemas.microsoft.com/office/powerpoint/2010/main" val="78179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84784"/>
            <a:ext cx="9144000" cy="5373216"/>
          </a:xfrm>
        </p:spPr>
        <p:txBody>
          <a:bodyPr>
            <a:normAutofit fontScale="90000"/>
          </a:bodyPr>
          <a:lstStyle/>
          <a:p>
            <a:pPr algn="r"/>
            <a:r>
              <a:rPr lang="ar-EG" sz="2000" b="1" dirty="0">
                <a:cs typeface="+mn-cs"/>
              </a:rPr>
              <a:t>لابد أن تعمل المجلة فى إطار صيغة محددة ، ويمكن تعريف  الصيغة </a:t>
            </a:r>
            <a:r>
              <a:rPr lang="en-US" sz="2000" b="1" dirty="0">
                <a:cs typeface="+mn-cs"/>
              </a:rPr>
              <a:t>Formula</a:t>
            </a:r>
            <a:r>
              <a:rPr lang="ar-EG" sz="2000" b="1" dirty="0">
                <a:cs typeface="+mn-cs"/>
              </a:rPr>
              <a:t> بأنها ذلك التصور المنظم للمجلة الذى يوضع بواسطة المسؤلين عنها ، ويترجم إلى مادة صحفية مكتوبة ومصورة وأفكار إعلانية . وكل ناشرى المجلات يسيرون شعورياً أو لا شعورياً على صيغة معينة .</a:t>
            </a: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وعند صدور المجلة  لابد من تحديد صيغتها والتى تتطلب تحديد الغرض من الصدور ، ومن تخاطب  وما هى اهتماماته واحتياجاته و وتحاول المجلة ربط الرسالة الاتصالية أو الانتاج الإعلامى المقدم باحتياجات الجمهور 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، فالمجلة تحدد موضوعاتها التحريرية  ، وشكلها بناء على الصيغة التى اختارتها لنفسها .    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                       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 أمثلة  لصيغة  المجلة : مجلة أدبية عامة تعنى بشؤن القصة والشعر والمسرح 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                                </a:t>
            </a:r>
            <a:r>
              <a:rPr lang="ar-EG" sz="2000" b="1" dirty="0">
                <a:solidFill>
                  <a:srgbClr val="FF0000"/>
                </a:solidFill>
                <a:cs typeface="+mn-cs"/>
              </a:rPr>
              <a:t>-  مجلة شهرية أدبية تعنى بالشعر .</a:t>
            </a:r>
            <a:br>
              <a:rPr lang="ar-EG" sz="2000" b="1" dirty="0">
                <a:solidFill>
                  <a:srgbClr val="FF0000"/>
                </a:solidFill>
                <a:cs typeface="+mn-cs"/>
              </a:rPr>
            </a:br>
            <a:r>
              <a:rPr lang="ar-EG" sz="2000" b="1" dirty="0">
                <a:solidFill>
                  <a:srgbClr val="FF0000"/>
                </a:solidFill>
                <a:cs typeface="+mn-cs"/>
              </a:rPr>
              <a:t>                                - مجلة نسائية عامة تعنى بشؤن المراة .</a:t>
            </a:r>
            <a:br>
              <a:rPr lang="ar-EG" sz="2000" b="1" dirty="0">
                <a:solidFill>
                  <a:srgbClr val="FF0000"/>
                </a:solidFill>
                <a:cs typeface="+mn-cs"/>
              </a:rPr>
            </a:br>
            <a:r>
              <a:rPr lang="ar-EG" sz="2000" b="1" dirty="0">
                <a:solidFill>
                  <a:srgbClr val="FF0000"/>
                </a:solidFill>
                <a:cs typeface="+mn-cs"/>
              </a:rPr>
              <a:t>                                - مجلة إسبوعية نسائية تعنى بالأزياء والمكياج .</a:t>
            </a:r>
            <a:br>
              <a:rPr lang="ar-EG" sz="2000" b="1" dirty="0">
                <a:solidFill>
                  <a:srgbClr val="FF0000"/>
                </a:solidFill>
                <a:cs typeface="+mn-cs"/>
              </a:rPr>
            </a:br>
            <a:r>
              <a:rPr lang="ar-EG" sz="2000" b="1" dirty="0">
                <a:solidFill>
                  <a:srgbClr val="FF0000"/>
                </a:solidFill>
                <a:cs typeface="+mn-cs"/>
              </a:rPr>
              <a:t>                                - مجلة إسبوعية إخبارية سياسية .</a:t>
            </a:r>
            <a:br>
              <a:rPr lang="ar-EG" sz="2000" b="1" dirty="0">
                <a:solidFill>
                  <a:srgbClr val="FF0000"/>
                </a:solidFill>
                <a:cs typeface="+mn-cs"/>
              </a:rPr>
            </a:br>
            <a:r>
              <a:rPr lang="ar-EG" sz="2000" b="1" dirty="0">
                <a:solidFill>
                  <a:srgbClr val="FF0000"/>
                </a:solidFill>
                <a:cs typeface="+mn-cs"/>
              </a:rPr>
              <a:t>                                - مجلة إسبوعية إخبارية عامة .</a:t>
            </a:r>
            <a:br>
              <a:rPr lang="ar-EG" sz="2000" b="1" dirty="0">
                <a:solidFill>
                  <a:srgbClr val="FF0000"/>
                </a:solidFill>
                <a:cs typeface="+mn-cs"/>
              </a:rPr>
            </a:br>
            <a:r>
              <a:rPr lang="ar-EG" sz="2000" b="1" dirty="0">
                <a:solidFill>
                  <a:srgbClr val="FF0000"/>
                </a:solidFill>
                <a:cs typeface="+mn-cs"/>
              </a:rPr>
              <a:t>                                - مجلة  أسبوعية اقتصادية متخصصة </a:t>
            </a: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 ويتسم جمهور المجلة بشكل عام بأنه جمهور محدد ومتخصص فى جماعات معينة فكرية أو عرقية أو عمرية حسب تخصص المجلات ، بعكس الجرائد فجمهورها جمهور عام .</a:t>
            </a:r>
            <a:br>
              <a:rPr lang="ar-EG" sz="2000" b="1" dirty="0">
                <a:cs typeface="+mn-cs"/>
              </a:rPr>
            </a:br>
            <a:endParaRPr lang="ar-EG" sz="2000" b="1" dirty="0"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16633"/>
            <a:ext cx="7315200" cy="1296144"/>
          </a:xfrm>
        </p:spPr>
        <p:txBody>
          <a:bodyPr>
            <a:noAutofit/>
          </a:bodyPr>
          <a:lstStyle/>
          <a:p>
            <a:pPr algn="ctr"/>
            <a:r>
              <a:rPr lang="ar-EG" sz="3200" b="1" dirty="0">
                <a:solidFill>
                  <a:schemeClr val="tx2"/>
                </a:solidFill>
              </a:rPr>
              <a:t>أولاً : من المحددات الأساسية لنظام العمل بالمجلة :</a:t>
            </a:r>
          </a:p>
          <a:p>
            <a:pPr algn="ctr"/>
            <a:r>
              <a:rPr lang="ar-EG" sz="3200" u="sng" dirty="0">
                <a:solidFill>
                  <a:schemeClr val="tx2"/>
                </a:solidFill>
              </a:rPr>
              <a:t>( 1 ) صيغة المجلة :</a:t>
            </a:r>
          </a:p>
        </p:txBody>
      </p:sp>
    </p:spTree>
    <p:extLst>
      <p:ext uri="{BB962C8B-B14F-4D97-AF65-F5344CB8AC3E}">
        <p14:creationId xmlns:p14="http://schemas.microsoft.com/office/powerpoint/2010/main" val="3152690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52736"/>
            <a:ext cx="9144000" cy="5805264"/>
          </a:xfrm>
        </p:spPr>
        <p:txBody>
          <a:bodyPr>
            <a:normAutofit fontScale="90000"/>
          </a:bodyPr>
          <a:lstStyle/>
          <a:p>
            <a:pPr algn="r"/>
            <a:r>
              <a:rPr lang="ar-EG" sz="2000" b="1" dirty="0"/>
              <a:t>السياسة التحريرية : هى تلك المبادئ والحدود التى من خلالها تقوم المجلة بأداء وظائفها كوسيلة اتصال بالجمهور : القضايا التى تعالجها ؟ وأسلوب معالجتها ؟ المحاذير ؟ ، أو هى ببساطة الوجهة التى تختار المجلة اتباعها فى جوابها على سؤالين هامين  : ماذا ستنشر ؟ وكيف ستنشر ما تنشر ؟ وقوامها افجراءات والقواعد والمبدائ التى أفرزتها المجلة لتستهدى بها فى عملها ، والتى ستهيمن بعد ذلك على كل وجود العمل الصحفى أو الفن الصحفى فى المجلة .</a:t>
            </a:r>
            <a:br>
              <a:rPr lang="ar-EG" sz="2000" b="1" dirty="0"/>
            </a:br>
            <a:r>
              <a:rPr lang="ar-EG" sz="2000" b="1" dirty="0"/>
              <a:t>واختيار هذه السياسة التحريرية الأساسية ينبغى أن يتم قبل صدور العدد الأول من المجلة ن لأنها تخدم رئيس التحرير فى عمله اليومى ، وعندما تكون محددة بشكل واضح تساعده على أن تسير المجلة فى خط واحد مع غرضها ، وتكون منسقة مع رسالتها ، وتحقق وجهاً مميزاً أو شخصية ، وتصبح أداة مؤثرة للاتصال .</a:t>
            </a:r>
            <a:br>
              <a:rPr lang="ar-EG" sz="2000" b="1" dirty="0"/>
            </a:br>
            <a:br>
              <a:rPr lang="ar-EG" sz="2000" b="1" dirty="0"/>
            </a:br>
            <a:r>
              <a:rPr lang="ar-EG" sz="2000" b="1" dirty="0">
                <a:solidFill>
                  <a:srgbClr val="FF0000"/>
                </a:solidFill>
              </a:rPr>
              <a:t>وتتأثر السياسة التحرية للمجلة بمجموعة من العوامل التى يمكن إيجازها فى  :</a:t>
            </a:r>
            <a:br>
              <a:rPr lang="ar-EG" sz="2000" b="1" dirty="0"/>
            </a:br>
            <a:r>
              <a:rPr lang="ar-EG" sz="2000" b="1" dirty="0">
                <a:solidFill>
                  <a:srgbClr val="00B0F0"/>
                </a:solidFill>
              </a:rPr>
              <a:t>1- الأحوال المالية .</a:t>
            </a:r>
            <a:br>
              <a:rPr lang="ar-EG" sz="2000" b="1" dirty="0">
                <a:solidFill>
                  <a:srgbClr val="00B0F0"/>
                </a:solidFill>
              </a:rPr>
            </a:br>
            <a:r>
              <a:rPr lang="ar-EG" sz="2000" b="1" dirty="0">
                <a:solidFill>
                  <a:srgbClr val="00B0F0"/>
                </a:solidFill>
              </a:rPr>
              <a:t>2- مسؤليات المجلة تجاه المجتمع والأفراد والحكومة .</a:t>
            </a:r>
            <a:br>
              <a:rPr lang="ar-EG" sz="2000" b="1" dirty="0">
                <a:solidFill>
                  <a:srgbClr val="00B0F0"/>
                </a:solidFill>
              </a:rPr>
            </a:br>
            <a:r>
              <a:rPr lang="ar-EG" sz="2000" b="1" dirty="0">
                <a:solidFill>
                  <a:srgbClr val="00B0F0"/>
                </a:solidFill>
              </a:rPr>
              <a:t>3- متطلبات القراء .</a:t>
            </a:r>
            <a:br>
              <a:rPr lang="ar-EG" sz="2000" b="1" dirty="0">
                <a:solidFill>
                  <a:srgbClr val="00B0F0"/>
                </a:solidFill>
              </a:rPr>
            </a:br>
            <a:r>
              <a:rPr lang="ar-EG" sz="2000" b="1" dirty="0">
                <a:solidFill>
                  <a:srgbClr val="00B0F0"/>
                </a:solidFill>
              </a:rPr>
              <a:t>4- الاجتهاد السياسى .</a:t>
            </a:r>
            <a:br>
              <a:rPr lang="ar-EG" sz="2000" b="1" dirty="0">
                <a:solidFill>
                  <a:srgbClr val="00B0F0"/>
                </a:solidFill>
              </a:rPr>
            </a:br>
            <a:r>
              <a:rPr lang="ar-EG" sz="2000" b="1" dirty="0">
                <a:solidFill>
                  <a:srgbClr val="00B0F0"/>
                </a:solidFill>
              </a:rPr>
              <a:t>5- عوامل تجارية .</a:t>
            </a:r>
            <a:br>
              <a:rPr lang="ar-EG" sz="2000" b="1" dirty="0">
                <a:solidFill>
                  <a:srgbClr val="00B0F0"/>
                </a:solidFill>
              </a:rPr>
            </a:br>
            <a:r>
              <a:rPr lang="ar-EG" sz="2000" b="1" dirty="0">
                <a:solidFill>
                  <a:srgbClr val="00B0F0"/>
                </a:solidFill>
              </a:rPr>
              <a:t>6- طاع المجلة .</a:t>
            </a:r>
            <a:br>
              <a:rPr lang="ar-EG" sz="2000" b="1" dirty="0">
                <a:solidFill>
                  <a:srgbClr val="00B0F0"/>
                </a:solidFill>
              </a:rPr>
            </a:br>
            <a:r>
              <a:rPr lang="ar-EG" sz="2000" b="1" dirty="0">
                <a:solidFill>
                  <a:srgbClr val="00B0F0"/>
                </a:solidFill>
              </a:rPr>
              <a:t>7- عوامل فردية وجماعية .</a:t>
            </a:r>
            <a:br>
              <a:rPr lang="ar-EG" sz="2000" b="1" dirty="0">
                <a:solidFill>
                  <a:srgbClr val="00B0F0"/>
                </a:solidFill>
              </a:rPr>
            </a:br>
            <a:r>
              <a:rPr lang="ar-EG" sz="2000" b="1" dirty="0">
                <a:solidFill>
                  <a:srgbClr val="00B0F0"/>
                </a:solidFill>
              </a:rPr>
              <a:t>8- عوامل دينية .</a:t>
            </a:r>
            <a:br>
              <a:rPr lang="ar-EG" sz="2000" b="1" dirty="0">
                <a:solidFill>
                  <a:srgbClr val="00B0F0"/>
                </a:solidFill>
              </a:rPr>
            </a:br>
            <a:r>
              <a:rPr lang="ar-EG" sz="2000" b="1" dirty="0">
                <a:solidFill>
                  <a:srgbClr val="00B0F0"/>
                </a:solidFill>
              </a:rPr>
              <a:t>9- عوامل عرقية واجتماعية .</a:t>
            </a:r>
            <a:br>
              <a:rPr lang="ar-EG" sz="2000" b="1" dirty="0">
                <a:solidFill>
                  <a:srgbClr val="00B0F0"/>
                </a:solidFill>
              </a:rPr>
            </a:br>
            <a:r>
              <a:rPr lang="ar-EG" sz="2000" b="1" dirty="0">
                <a:solidFill>
                  <a:srgbClr val="00B0F0"/>
                </a:solidFill>
              </a:rPr>
              <a:t>10- عوامل وطنية .</a:t>
            </a:r>
            <a:br>
              <a:rPr lang="ar-EG" sz="2000" b="1" dirty="0">
                <a:solidFill>
                  <a:srgbClr val="00B0F0"/>
                </a:solidFill>
              </a:rPr>
            </a:br>
            <a:r>
              <a:rPr lang="ar-EG" sz="2000" b="1" dirty="0">
                <a:solidFill>
                  <a:srgbClr val="00B0F0"/>
                </a:solidFill>
              </a:rPr>
              <a:t>11- النزعة الإقليمية .</a:t>
            </a:r>
            <a:br>
              <a:rPr lang="ar-EG" sz="2000" b="1" dirty="0">
                <a:solidFill>
                  <a:srgbClr val="00B0F0"/>
                </a:solidFill>
              </a:rPr>
            </a:br>
            <a:r>
              <a:rPr lang="ar-EG" sz="2000" b="1" dirty="0">
                <a:solidFill>
                  <a:srgbClr val="00B0F0"/>
                </a:solidFill>
              </a:rPr>
              <a:t>12- ارتباطات الناشر أو جهة النشر .</a:t>
            </a:r>
            <a:br>
              <a:rPr lang="ar-EG" sz="2000" b="1" dirty="0"/>
            </a:br>
            <a:endParaRPr lang="ar-EG" sz="20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60649"/>
            <a:ext cx="7315200" cy="576063"/>
          </a:xfrm>
        </p:spPr>
        <p:txBody>
          <a:bodyPr>
            <a:noAutofit/>
          </a:bodyPr>
          <a:lstStyle/>
          <a:p>
            <a:pPr algn="ctr"/>
            <a:r>
              <a:rPr lang="ar-EG" sz="32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(2) السياسية التحريرية للمجلة :</a:t>
            </a:r>
          </a:p>
        </p:txBody>
      </p:sp>
    </p:spTree>
    <p:extLst>
      <p:ext uri="{BB962C8B-B14F-4D97-AF65-F5344CB8AC3E}">
        <p14:creationId xmlns:p14="http://schemas.microsoft.com/office/powerpoint/2010/main" val="1223473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84784"/>
            <a:ext cx="9144000" cy="5373216"/>
          </a:xfrm>
        </p:spPr>
        <p:txBody>
          <a:bodyPr>
            <a:normAutofit fontScale="90000"/>
          </a:bodyPr>
          <a:lstStyle/>
          <a:p>
            <a:pPr algn="r"/>
            <a:r>
              <a:rPr lang="ar-EG" sz="2000" b="1" dirty="0">
                <a:solidFill>
                  <a:srgbClr val="FF0000"/>
                </a:solidFill>
                <a:cs typeface="+mn-cs"/>
              </a:rPr>
              <a:t>ولكن متى تتغير السياسة التحريرية للمجلة ؟ :</a:t>
            </a: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القاعدة الأولى فى عالم المجلات هى التغير فى سياستها التحريرية ، فصياغتها إلى فترة من الوقت تسمح لواضعها بأن يقيس ويقوم تأثيرها ، فمن المحتمل خلال فترة زمنية أن يشعر بأن هناك تغييراً مطلوباً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لذلك ينصح خبراء المجلة بضرورة أن يتم تغيير السياسة التحريرية بالتدريج ، بسبب أن القراء يحبون دائماً الشئ الشائع والمألوف لديهم ، فإذا أراد ناشر  أو رئيس تحرير أن يغير من محتوى مجلته أو منطقها أو لهجتها ، فعليه أن يقوم بذلك بالتدريج وليس فجأة ، وذلك لن يزعج القراء الذين يحبون المجلة كما هو فى الوقت نفسه يسعد القراء ويحعلهم يشعرون بأن التغيير ضرورة ، وبذلك يمك الاحتفاظ بالمجلة متجددة 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وحديثة 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                                         </a:t>
            </a:r>
            <a:r>
              <a:rPr lang="ar-EG" sz="32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(3) مصادر تمويل المجلة :</a:t>
            </a:r>
            <a:br>
              <a:rPr lang="ar-EG" sz="3200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يوجد مصدران لتموسل المجلة :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1- مصادر الدخل التجارية التى تعتمد على إيرادات التوزيع والإعلان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2- المساعدات التى تتلقاها من جهات مختلفة حكومية كانت أو حزبية أو فردية .</a:t>
            </a: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endParaRPr lang="ar-EG" sz="2000" b="1" dirty="0"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476673"/>
            <a:ext cx="7315200" cy="936103"/>
          </a:xfrm>
        </p:spPr>
        <p:txBody>
          <a:bodyPr>
            <a:normAutofit/>
          </a:bodyPr>
          <a:lstStyle/>
          <a:p>
            <a:pPr algn="ctr"/>
            <a:r>
              <a:rPr lang="ar-EG" sz="32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تابع (2) السياسية التحريريةللمجلة :</a:t>
            </a:r>
          </a:p>
        </p:txBody>
      </p:sp>
    </p:spTree>
    <p:extLst>
      <p:ext uri="{BB962C8B-B14F-4D97-AF65-F5344CB8AC3E}">
        <p14:creationId xmlns:p14="http://schemas.microsoft.com/office/powerpoint/2010/main" val="288802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pPr algn="r"/>
            <a:r>
              <a:rPr lang="ar-EG" sz="2000" b="1" dirty="0">
                <a:cs typeface="+mn-cs"/>
              </a:rPr>
              <a:t>فى البداية نشير إلى أن هناك مقاييس متعددة فيما يختص بتصنييف المجلات :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FF0000"/>
                </a:solidFill>
                <a:cs typeface="+mn-cs"/>
              </a:rPr>
              <a:t>- فمن حيث دورية الصدور ، هناك :</a:t>
            </a:r>
            <a:br>
              <a:rPr lang="ar-EG" sz="2000" b="1" dirty="0">
                <a:solidFill>
                  <a:srgbClr val="FF0000"/>
                </a:solidFill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F0"/>
                </a:solidFill>
                <a:cs typeface="+mn-cs"/>
              </a:rPr>
              <a:t>1-</a:t>
            </a:r>
            <a:r>
              <a:rPr lang="ar-EG" sz="2000" b="1" dirty="0">
                <a:cs typeface="+mn-cs"/>
              </a:rPr>
              <a:t> </a:t>
            </a:r>
            <a:r>
              <a:rPr lang="ar-EG" sz="2000" b="1" dirty="0">
                <a:solidFill>
                  <a:srgbClr val="00B0F0"/>
                </a:solidFill>
                <a:cs typeface="+mn-cs"/>
              </a:rPr>
              <a:t>مجلات تصدر اسبوعياً : </a:t>
            </a:r>
            <a:r>
              <a:rPr lang="ar-EG" sz="2000" b="1" dirty="0">
                <a:cs typeface="+mn-cs"/>
              </a:rPr>
              <a:t>مرة واحدة بالأسبوع ، مثل : المصور – أكتوبر – أخر ساعة – نصف الدنيا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F0"/>
                </a:solidFill>
                <a:cs typeface="+mn-cs"/>
              </a:rPr>
              <a:t>2- مجلات نصف شهرية :  </a:t>
            </a:r>
            <a:r>
              <a:rPr lang="ar-EG" sz="2000" b="1" dirty="0">
                <a:cs typeface="+mn-cs"/>
              </a:rPr>
              <a:t>تصدر مرتين فى الشهر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F0"/>
                </a:solidFill>
                <a:cs typeface="+mn-cs"/>
              </a:rPr>
              <a:t>3- مجلات شهرية : </a:t>
            </a:r>
            <a:r>
              <a:rPr lang="ar-EG" sz="2000" b="1" dirty="0">
                <a:cs typeface="+mn-cs"/>
              </a:rPr>
              <a:t>تصدر مرة واحدة فى الشهر ، مثل : مجلة الشباب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F0"/>
                </a:solidFill>
                <a:cs typeface="+mn-cs"/>
              </a:rPr>
              <a:t>4 – مرة كل شهرين : </a:t>
            </a:r>
            <a:r>
              <a:rPr lang="ar-EG" sz="2000" b="1" dirty="0">
                <a:cs typeface="+mn-cs"/>
              </a:rPr>
              <a:t>ويصدر هذا النوع من المجلات بمعدل ستة أعداد سنوياً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F0"/>
                </a:solidFill>
                <a:cs typeface="+mn-cs"/>
              </a:rPr>
              <a:t>5- المجلات الفصلية : </a:t>
            </a:r>
            <a:r>
              <a:rPr lang="ar-EG" sz="2000" b="1" dirty="0">
                <a:cs typeface="+mn-cs"/>
              </a:rPr>
              <a:t>تصدر مرة كل ثلاثة شهور بمعدل أربعة أعداد سنوياً، مثل مجلة : الدراسات الإعلامية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F0"/>
                </a:solidFill>
                <a:cs typeface="+mn-cs"/>
              </a:rPr>
              <a:t>6- ثلاث مرات بالسنة : </a:t>
            </a:r>
            <a:r>
              <a:rPr lang="ar-EG" sz="2000" b="1" dirty="0">
                <a:cs typeface="+mn-cs"/>
              </a:rPr>
              <a:t>وهى المجلات التى تصدر ثلاثة أعداد فى السنة أى كل أربعة شهور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F0"/>
                </a:solidFill>
                <a:cs typeface="+mn-cs"/>
              </a:rPr>
              <a:t>7- مرتين بالسنة : </a:t>
            </a:r>
            <a:r>
              <a:rPr lang="ar-EG" sz="2000" b="1" dirty="0">
                <a:cs typeface="+mn-cs"/>
              </a:rPr>
              <a:t>وذا النوع من المجلات يصدر كل ستة اشهر ، وبعددين للسنة الواحدة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F0"/>
                </a:solidFill>
                <a:cs typeface="+mn-cs"/>
              </a:rPr>
              <a:t>8- السنوية : </a:t>
            </a:r>
            <a:r>
              <a:rPr lang="ar-EG" sz="2000" b="1" dirty="0">
                <a:cs typeface="+mn-cs"/>
              </a:rPr>
              <a:t>أى مرة واحدة كل سنة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F0"/>
                </a:solidFill>
                <a:cs typeface="+mn-cs"/>
              </a:rPr>
              <a:t>9- الغير منتظمة الصدور : </a:t>
            </a:r>
            <a:r>
              <a:rPr lang="ar-EG" sz="2000" b="1" dirty="0">
                <a:cs typeface="+mn-cs"/>
              </a:rPr>
              <a:t>وهى المجلات التى تختلف فترات صدورها لسبب أو أخر .</a:t>
            </a: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FF0000"/>
                </a:solidFill>
                <a:cs typeface="+mn-cs"/>
              </a:rPr>
              <a:t>- ومن حيث موضوعاتها والمواد التى تحتويها ، فهناك نوعين أساسين للمجلات ، هما :</a:t>
            </a:r>
            <a:br>
              <a:rPr lang="ar-EG" sz="2000" b="1" dirty="0">
                <a:solidFill>
                  <a:srgbClr val="FF0000"/>
                </a:solidFill>
                <a:cs typeface="+mn-cs"/>
              </a:rPr>
            </a:br>
            <a:r>
              <a:rPr lang="ar-EG" sz="2000" b="1" dirty="0">
                <a:solidFill>
                  <a:srgbClr val="00B0F0"/>
                </a:solidFill>
                <a:cs typeface="+mn-cs"/>
              </a:rPr>
              <a:t>1- المجلات العامة : </a:t>
            </a:r>
            <a:r>
              <a:rPr lang="ar-EG" sz="2000" b="1" dirty="0">
                <a:cs typeface="+mn-cs"/>
              </a:rPr>
              <a:t>التى تنشر موضوعات ومقالات ومعلومات عامة ، ولا تقتصر على حقل واحد من حقول المعرفة أو اختصاص محدد ، ويستطيع كافة شرائح المجتمع من إدراك وفهم موضوعاتها ومعلوماتها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مثل : مجلات : أكتوبر – روزاليوسف.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404665"/>
            <a:ext cx="7315200" cy="576063"/>
          </a:xfrm>
        </p:spPr>
        <p:txBody>
          <a:bodyPr>
            <a:noAutofit/>
          </a:bodyPr>
          <a:lstStyle/>
          <a:p>
            <a:pPr algn="ctr"/>
            <a:r>
              <a:rPr lang="ar-EG" sz="32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ثانياً : أنواع المجلات :</a:t>
            </a:r>
          </a:p>
        </p:txBody>
      </p:sp>
    </p:spTree>
    <p:extLst>
      <p:ext uri="{BB962C8B-B14F-4D97-AF65-F5344CB8AC3E}">
        <p14:creationId xmlns:p14="http://schemas.microsoft.com/office/powerpoint/2010/main" val="1437189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08720"/>
            <a:ext cx="9144000" cy="6120680"/>
          </a:xfrm>
        </p:spPr>
        <p:txBody>
          <a:bodyPr>
            <a:normAutofit fontScale="90000"/>
          </a:bodyPr>
          <a:lstStyle/>
          <a:p>
            <a:pPr algn="r"/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F0"/>
                </a:solidFill>
                <a:cs typeface="+mn-cs"/>
              </a:rPr>
              <a:t>2- المجلات المتخصصة : </a:t>
            </a:r>
            <a:r>
              <a:rPr lang="ar-EG" sz="2000" b="1" dirty="0">
                <a:cs typeface="+mn-cs"/>
              </a:rPr>
              <a:t>وهى المجلات التى تتخصص بموضوع واحد وبمجال منفرد من مجالات المعرفة البشرية ، وتنشر موضوعاتهاعن ذلك المجال ، ومن أمثلة هذا النوع  مجلات : الشباب – نصف الدرنيا – حواء – لإذاعة والتليفزيون – الكواكب – الأهرام الرياضى – عقيدتى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FF0000"/>
                </a:solidFill>
                <a:cs typeface="+mn-cs"/>
              </a:rPr>
              <a:t>- تقسيم المجلات من حيث محتواها :</a:t>
            </a:r>
            <a:br>
              <a:rPr lang="ar-EG" sz="2000" b="1" dirty="0">
                <a:solidFill>
                  <a:srgbClr val="FF0000"/>
                </a:solidFill>
                <a:cs typeface="+mn-cs"/>
              </a:rPr>
            </a:br>
            <a:r>
              <a:rPr lang="ar-EG" sz="2000" b="1" dirty="0">
                <a:solidFill>
                  <a:srgbClr val="00B0F0"/>
                </a:solidFill>
                <a:cs typeface="+mn-cs"/>
              </a:rPr>
              <a:t>1- مجلات إخبارية عامة : </a:t>
            </a:r>
            <a:r>
              <a:rPr lang="ar-EG" sz="2000" b="1" dirty="0">
                <a:cs typeface="+mn-cs"/>
              </a:rPr>
              <a:t>وهى التى تهتم أساساً بشرح الأخبار وتفسيرها والتعليق عليها ، وتسعى للوصول إلى مستويات من الجمهور ، وقراء هذه المجلات يهتمون بالتعرف على الأحداص والقضايا المعاصرة ، مثل مجلتى : التايم والنيوزويك الأمريكيتين . وهى التى تخاطب جمهوراً محدداً ، وتقدم الموضوعات المتخصصة ، ومنها : 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- مجلات الإذاعة والتليفزيون : وتصطر فى الدول المتقدمة والتى تلقى رواجاً كبيراً، حيث تتضمن برامج الراديوالتليفزيون 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F0"/>
                </a:solidFill>
                <a:cs typeface="+mn-cs"/>
              </a:rPr>
              <a:t>2- المجلات المصورة الإخبارية العامة : </a:t>
            </a:r>
            <a:r>
              <a:rPr lang="ar-EG" sz="2000" b="1" dirty="0">
                <a:cs typeface="+mn-cs"/>
              </a:rPr>
              <a:t>وهى التى تكون الصورة الفوتوغرافية فيها المكانة الأولى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F0"/>
                </a:solidFill>
                <a:cs typeface="+mn-cs"/>
              </a:rPr>
              <a:t>3- المجلات المتخصصة :</a:t>
            </a:r>
            <a:r>
              <a:rPr lang="ar-EG" sz="2000" b="1" dirty="0">
                <a:solidFill>
                  <a:schemeClr val="tx2">
                    <a:lumMod val="60000"/>
                    <a:lumOff val="40000"/>
                  </a:schemeClr>
                </a:solidFill>
                <a:cs typeface="+mn-cs"/>
              </a:rPr>
              <a:t> </a:t>
            </a:r>
            <a:r>
              <a:rPr lang="ar-EG" sz="2000" b="1" dirty="0">
                <a:cs typeface="+mn-cs"/>
              </a:rPr>
              <a:t>وتقدم العديد من الموضوعات فى المجلات الفنية المختلفة والتعليقت على الأعمال التى تقدم من خلل شاشات التليفزيون والبرامج الإذاية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- المجلات النسائية : وتشكل هذه المجلات قطاعاًمهماً من قطاعات المجلات المتخصصة ، وهى تقوم بتغيير موضوعاتها وشكلها بما يتلاءم وتغير أذواق المرأة ونشاطها وأوضاعها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- مجلات الشباب : وهى تعد أكثر المجلات تنوعاً وتغيراً تبعاً لإختلاف المراحل العمرية لقرائها والأذواق المختلفة لهذه الفئة من الجمهور ز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- مجلات الترفيه والتسلية والحياة اليومية : وتشمل مجالات متعددة منها الرياضة ، الحياة الطبيعية اليومية ، شؤن المنزل ، الألعاب المختلفة ن الثقافة ، والهوايات .... وغيرها .</a:t>
            </a:r>
            <a:br>
              <a:rPr lang="ar-EG" sz="2000" b="1" dirty="0">
                <a:cs typeface="+mn-cs"/>
              </a:rPr>
            </a:br>
            <a:endParaRPr lang="ar-EG" sz="2000" b="1" dirty="0"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5616" y="260648"/>
            <a:ext cx="7315200" cy="576065"/>
          </a:xfrm>
        </p:spPr>
        <p:txBody>
          <a:bodyPr>
            <a:noAutofit/>
          </a:bodyPr>
          <a:lstStyle/>
          <a:p>
            <a:pPr algn="ctr"/>
            <a:r>
              <a:rPr lang="ar-EG" sz="32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تابع (ثانياً) : أنواع المجلات :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300118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ar-EG" b="1" dirty="0">
                <a:solidFill>
                  <a:srgbClr val="FF0000"/>
                </a:solidFill>
                <a:cs typeface="+mn-cs"/>
              </a:rPr>
              <a:t>تابع ومن حيث موضوعاتها والمواد التى تحتويها ، فهناك نوعين أساسين للمجلات ، هما :</a:t>
            </a:r>
          </a:p>
          <a:p>
            <a:pPr marL="285750" indent="-285750">
              <a:buFontTx/>
              <a:buChar char="-"/>
            </a:pPr>
            <a:endParaRPr lang="ar-EG" b="1" dirty="0">
              <a:solidFill>
                <a:srgbClr val="FF0000"/>
              </a:solidFill>
              <a:cs typeface="+mn-cs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174355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227" y="548680"/>
            <a:ext cx="9144000" cy="630932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r"/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FF0000"/>
                </a:solidFill>
                <a:cs typeface="+mn-cs"/>
              </a:rPr>
              <a:t>- تابع تقسيم المجلات من حيث محتواها :</a:t>
            </a: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- المجلات الاقتصادية والمالية : وهى المجلات التى تهتم بالصناعة والتجارة وبشؤن الأوراق المالية .</a:t>
            </a: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F0"/>
                </a:solidFill>
                <a:cs typeface="+mn-cs"/>
              </a:rPr>
              <a:t>4- المجلات الثقافية : </a:t>
            </a:r>
            <a:r>
              <a:rPr lang="ar-EG" sz="2000" b="1" dirty="0">
                <a:cs typeface="+mn-cs"/>
              </a:rPr>
              <a:t>ومنها العامة التى تتفق مع المجلات العامة فى أن تخاطب أنواعاً مختلفة من القراء مهما تعددت مستوياتهم الثقافية والعلمية والطبقية ، فهى متنوعة الاهتمامات ن ولكن ما يميزها عن المجلات العامة هو العمق الذى تكتب بها موضوعاتها ، أما المجلات الثقافية المتخصصة فى مجالات معينة كالسياسة ، والاجتماع ، والأدب ، والثقافة ، والمسرح ، ، والسينما ، فهى تتميز بالتعمق والتخصص .</a:t>
            </a: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5</a:t>
            </a:r>
            <a:r>
              <a:rPr lang="ar-EG" sz="2000" b="1" dirty="0">
                <a:solidFill>
                  <a:srgbClr val="00B0F0"/>
                </a:solidFill>
                <a:cs typeface="+mn-cs"/>
              </a:rPr>
              <a:t>– المجلات الوثائقية : </a:t>
            </a:r>
            <a:r>
              <a:rPr lang="ar-EG" sz="2000" b="1" dirty="0">
                <a:cs typeface="+mn-cs"/>
              </a:rPr>
              <a:t>تتوجه هذه النوعية من المجلات إلى الأخصائيين وتقدم لهم أخبار المهنة التى يمارسونها والوثائق التقنية التى لا غنى عنها لنشاطهم الفكرى أو المهنى ، مثل المجلات العلمية ، والتقنية ، ومجلات الكليات والمعاهد ، ومراكز البحث العلمى . </a:t>
            </a: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F0"/>
                </a:solidFill>
                <a:cs typeface="+mn-cs"/>
              </a:rPr>
              <a:t>6- المجلات الملخصة : </a:t>
            </a:r>
            <a:r>
              <a:rPr lang="ar-EG" sz="2000" b="1" dirty="0">
                <a:cs typeface="+mn-cs"/>
              </a:rPr>
              <a:t>التى تعتمد على نشر أهم وأبرز المقالات والتعليقات والموضوعات الجادة والخفيفة المسلية المنشورة فى المجلات الأخرى العامة والمتخصصة ، وترجع أهمية مثل هذه النوعية من المجلات إلى أنه يعطى الفرصة للقراء لتوسيع معارفهم ونظرتهم العامة ، والإطلاع على موضوعات مهمة كان من الصعب عليهم قراءتها فى مصادرها ، ولا توجد مثل هذه النوعية من المجلات فى عالمنا العربى 0</a:t>
            </a: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إضافة إلى هذه الأنواع السابقة من المجلات توجد أنواع أخرى مثل :المجلات الساخرة والتى تعتمد على الكاريكاتير والرسوم والمقالات الساخرة ، وتهتم بنقد المظاهر السلبية فى المجتمع ، ومجلات الإعلانات والسياحة .</a:t>
            </a:r>
            <a:br>
              <a:rPr lang="ar-EG" sz="2000" b="1" dirty="0">
                <a:cs typeface="+mn-cs"/>
              </a:rPr>
            </a:br>
            <a:endParaRPr lang="ar-EG" sz="2000" b="1" dirty="0"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600" y="260648"/>
            <a:ext cx="7315200" cy="683801"/>
          </a:xfrm>
        </p:spPr>
        <p:txBody>
          <a:bodyPr/>
          <a:lstStyle/>
          <a:p>
            <a:pPr algn="ctr"/>
            <a:r>
              <a:rPr lang="ar-EG" sz="32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تابع (ثانياً) : أنواع المجلات : 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83387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52736"/>
            <a:ext cx="9144000" cy="5688632"/>
          </a:xfrm>
        </p:spPr>
        <p:txBody>
          <a:bodyPr>
            <a:normAutofit/>
          </a:bodyPr>
          <a:lstStyle/>
          <a:p>
            <a:pPr algn="r"/>
            <a:r>
              <a:rPr lang="ar-EG" sz="2000" b="1" dirty="0">
                <a:solidFill>
                  <a:srgbClr val="FF0000"/>
                </a:solidFill>
                <a:cs typeface="+mn-cs"/>
              </a:rPr>
              <a:t>ورغم وجود هذه التصنيفات لأنواع المجلات ، فإن هناك تقسيماً رباعياً هو الأفضل ، ويقسم المجلات إلى الأنواع الأربع الرئيسية التالية :</a:t>
            </a:r>
            <a:br>
              <a:rPr lang="ar-EG" sz="2000" b="1" dirty="0">
                <a:solidFill>
                  <a:srgbClr val="FF0000"/>
                </a:solidFill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1- المجلات العامة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2- المجلات المتخصصة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3 – المجلات الإخبارية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4- المجلات الملخصة أو المهضمومة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F0"/>
                </a:solidFill>
                <a:cs typeface="+mn-cs"/>
              </a:rPr>
              <a:t>والنوع الأول ( المجلات العامة ) </a:t>
            </a:r>
            <a:r>
              <a:rPr lang="ar-EG" sz="2000" b="1" dirty="0">
                <a:cs typeface="+mn-cs"/>
              </a:rPr>
              <a:t>يطلق عليه أيضاً المجلات الجماهيرية أ ومجلات المستهلك ، أو مجلات المنوعات ، أو متعددة الملايين ، وتتسم المجلات العامة بتنوع المضمون ، وتتوجه إلى جماهير متنوعة أ وإن كانت تستهدف القارئ العام غير المتخصص ، ومن أمثلة تلك المجلات : مجلة </a:t>
            </a:r>
            <a:r>
              <a:rPr lang="en-US" sz="2000" b="1" dirty="0">
                <a:cs typeface="+mn-cs"/>
              </a:rPr>
              <a:t>Life</a:t>
            </a:r>
            <a:r>
              <a:rPr lang="ar-EG" sz="2000" b="1" dirty="0">
                <a:cs typeface="+mn-cs"/>
              </a:rPr>
              <a:t> ،و ومجلة </a:t>
            </a:r>
            <a:r>
              <a:rPr lang="en-US" sz="2000" b="1" dirty="0">
                <a:cs typeface="+mn-cs"/>
              </a:rPr>
              <a:t>the people </a:t>
            </a:r>
            <a:r>
              <a:rPr lang="ar-EG" sz="2000" b="1" dirty="0">
                <a:cs typeface="+mn-cs"/>
              </a:rPr>
              <a:t> الأمريكية ، وبارى ماتش الفرنسية ، والمصور ، واخر ساعة ، وأكتوبر المصرية .</a:t>
            </a: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F0"/>
                </a:solidFill>
                <a:cs typeface="+mn-cs"/>
              </a:rPr>
              <a:t>أما النوع الثانى ( المجلات المتخصصة ) </a:t>
            </a:r>
            <a:r>
              <a:rPr lang="ar-EG" sz="2000" b="1" dirty="0">
                <a:cs typeface="+mn-cs"/>
              </a:rPr>
              <a:t>، فتتعدد أنواع الجمهور الذى تخاطبه وتخدمه ، والوظيفة التى تؤديها عن طريق المضمون المتخصص الذى يحمله ، مثل مجلات : المرأة ، والرياضة ، والفن ، والاقتصاد ، والدين ، والهوايات  ، مثل مجلات : نصف الدنيا ، والشباب ، والأهرام الرياضى ، وعقيدتى .</a:t>
            </a: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F0"/>
                </a:solidFill>
                <a:cs typeface="+mn-cs"/>
              </a:rPr>
              <a:t>ومن أهم مميزات الأسلوب التحريري للنوع الثالث ( المجلات الإخبارية )  </a:t>
            </a:r>
            <a:r>
              <a:rPr lang="ar-EG" sz="2000" b="1" dirty="0">
                <a:cs typeface="+mn-cs"/>
              </a:rPr>
              <a:t>فهو الإيجاز ، أى نشر الأخبار كلها على مدار أسبوع مكثفة قى صفحات قليلة ، وفيها يتم مزج الرأى بالحقيقة ويتم تلوين الخبر بأسلوب شديد الجاذبية ، ومن أمثلة هذا النوع من المجلات : مجلتى التايم ، والنيوزويك الأمريكيتين 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88641"/>
            <a:ext cx="7315200" cy="864095"/>
          </a:xfrm>
        </p:spPr>
        <p:txBody>
          <a:bodyPr/>
          <a:lstStyle/>
          <a:p>
            <a:pPr algn="ctr"/>
            <a:r>
              <a:rPr lang="ar-EG" sz="3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تابع (ثانياً) : أنواع المجلات : 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8871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80728"/>
            <a:ext cx="9144000" cy="5877272"/>
          </a:xfrm>
        </p:spPr>
        <p:txBody>
          <a:bodyPr>
            <a:normAutofit/>
          </a:bodyPr>
          <a:lstStyle/>
          <a:p>
            <a:pPr algn="r"/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rgbClr val="00B0F0"/>
                </a:solidFill>
                <a:cs typeface="+mn-cs"/>
              </a:rPr>
              <a:t>ويعتمد النوع الرابع ( المجلات الملخصة أو المهضومة ) </a:t>
            </a:r>
            <a:r>
              <a:rPr lang="ar-EG" sz="2000" b="1" dirty="0">
                <a:cs typeface="+mn-cs"/>
              </a:rPr>
              <a:t>على أن ينشر فى تركيز أهم وأبرز المقالات والتعليقات والموضوعات الجادة والخفيفة والمسلية المنشورة فى المجلات الأخرى ، ومن أهم هذه المجلات . مجلة «رايدرز دايجست </a:t>
            </a:r>
            <a:r>
              <a:rPr lang="ar-EG" sz="2000" b="1" dirty="0"/>
              <a:t>» </a:t>
            </a:r>
            <a:r>
              <a:rPr lang="ar-EG" sz="2000" b="1" dirty="0">
                <a:cs typeface="+mn-cs"/>
              </a:rPr>
              <a:t>الأمريكية التى أسسها «</a:t>
            </a:r>
            <a:r>
              <a:rPr lang="ar-EG" sz="2000" b="1" dirty="0"/>
              <a:t>دى وايت والاس وزوجته ليلا أسيشون </a:t>
            </a:r>
            <a:r>
              <a:rPr lang="ar-EG" sz="2000" b="1" dirty="0">
                <a:cs typeface="+mn-cs"/>
              </a:rPr>
              <a:t>» عام 1922 ، ولها طبعة باللغة العربية باسم « المختار» ضمن ست عشرة طبعة بلغات متعددة .؟</a:t>
            </a: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cs typeface="+mn-cs"/>
              </a:rPr>
              <a:t>                                                    </a:t>
            </a:r>
            <a:r>
              <a:rPr lang="ar-EG" sz="2000" b="1" dirty="0">
                <a:solidFill>
                  <a:schemeClr val="accent4">
                    <a:lumMod val="60000"/>
                    <a:lumOff val="40000"/>
                  </a:schemeClr>
                </a:solidFill>
                <a:cs typeface="+mn-cs"/>
              </a:rPr>
              <a:t>انتهت المحاضرة </a:t>
            </a: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br>
              <a:rPr lang="ar-EG" sz="2000" b="1" dirty="0">
                <a:cs typeface="+mn-cs"/>
              </a:rPr>
            </a:br>
            <a:r>
              <a:rPr lang="ar-EG" sz="2000" b="1" dirty="0">
                <a:solidFill>
                  <a:schemeClr val="accent4">
                    <a:lumMod val="60000"/>
                    <a:lumOff val="40000"/>
                  </a:schemeClr>
                </a:solidFill>
                <a:cs typeface="+mn-cs"/>
              </a:rPr>
              <a:t>                                                                                 مع أمنياتى بالتوفيق والنجاخ </a:t>
            </a:r>
            <a:br>
              <a:rPr lang="ar-EG" sz="2000" b="1" dirty="0">
                <a:solidFill>
                  <a:schemeClr val="accent4">
                    <a:lumMod val="60000"/>
                    <a:lumOff val="40000"/>
                  </a:schemeClr>
                </a:solidFill>
                <a:cs typeface="+mn-cs"/>
              </a:rPr>
            </a:br>
            <a:r>
              <a:rPr lang="ar-EG" sz="2000" b="1" dirty="0">
                <a:solidFill>
                  <a:schemeClr val="accent4">
                    <a:lumMod val="60000"/>
                    <a:lumOff val="40000"/>
                  </a:schemeClr>
                </a:solidFill>
                <a:cs typeface="+mn-cs"/>
              </a:rPr>
              <a:t>                                                                                 وإلى اللقاء فى محاضرة قادمة</a:t>
            </a:r>
            <a:br>
              <a:rPr lang="ar-EG" sz="2000" b="1" dirty="0">
                <a:solidFill>
                  <a:schemeClr val="accent4">
                    <a:lumMod val="60000"/>
                    <a:lumOff val="40000"/>
                  </a:schemeClr>
                </a:solidFill>
                <a:cs typeface="+mn-cs"/>
              </a:rPr>
            </a:br>
            <a:endParaRPr lang="ar-EG" sz="2000" b="1" dirty="0">
              <a:solidFill>
                <a:schemeClr val="accent4">
                  <a:lumMod val="60000"/>
                  <a:lumOff val="40000"/>
                </a:schemeClr>
              </a:solidFill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5616" y="116632"/>
            <a:ext cx="7315200" cy="1098439"/>
          </a:xfrm>
        </p:spPr>
        <p:txBody>
          <a:bodyPr/>
          <a:lstStyle/>
          <a:p>
            <a:pPr algn="ctr"/>
            <a:r>
              <a:rPr lang="ar-EG" sz="32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تابع (ثانياً) : أنواع المجلات : 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1921967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168</TotalTime>
  <Words>295</Words>
  <Application>Microsoft Office PowerPoint</Application>
  <PresentationFormat>عرض على الشاشة (4:3)</PresentationFormat>
  <Paragraphs>33</Paragraphs>
  <Slides>9</Slides>
  <Notes>2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Perspective</vt:lpstr>
      <vt:lpstr>محاضرة فى مادة : فن تحرير المجلة</vt:lpstr>
      <vt:lpstr>لابد أن تعمل المجلة فى إطار صيغة محددة ، ويمكن تعريف  الصيغة Formula بأنها ذلك التصور المنظم للمجلة الذى يوضع بواسطة المسؤلين عنها ، ويترجم إلى مادة صحفية مكتوبة ومصورة وأفكار إعلانية . وكل ناشرى المجلات يسيرون شعورياً أو لا شعورياً على صيغة معينة .  وعند صدور المجلة  لابد من تحديد صيغتها والتى تتطلب تحديد الغرض من الصدور ، ومن تخاطب  وما هى اهتماماته واحتياجاته و وتحاول المجلة ربط الرسالة الاتصالية أو الانتاج الإعلامى المقدم باحتياجات الجمهور  ، فالمجلة تحدد موضوعاتها التحريرية  ، وشكلها بناء على الصيغة التى اختارتها لنفسها .                              أمثلة  لصيغة  المجلة : مجلة أدبية عامة تعنى بشؤن القصة والشعر والمسرح  .                                 -  مجلة شهرية أدبية تعنى بالشعر .                                 - مجلة نسائية عامة تعنى بشؤن المراة .                                 - مجلة إسبوعية نسائية تعنى بالأزياء والمكياج .                                 - مجلة إسبوعية إخبارية سياسية .                                 - مجلة إسبوعية إخبارية عامة .                                 - مجلة  أسبوعية اقتصادية متخصصة    ويتسم جمهور المجلة بشكل عام بأنه جمهور محدد ومتخصص فى جماعات معينة فكرية أو عرقية أو عمرية حسب تخصص المجلات ، بعكس الجرائد فجمهورها جمهور عام . </vt:lpstr>
      <vt:lpstr>السياسة التحريرية : هى تلك المبادئ والحدود التى من خلالها تقوم المجلة بأداء وظائفها كوسيلة اتصال بالجمهور : القضايا التى تعالجها ؟ وأسلوب معالجتها ؟ المحاذير ؟ ، أو هى ببساطة الوجهة التى تختار المجلة اتباعها فى جوابها على سؤالين هامين  : ماذا ستنشر ؟ وكيف ستنشر ما تنشر ؟ وقوامها افجراءات والقواعد والمبدائ التى أفرزتها المجلة لتستهدى بها فى عملها ، والتى ستهيمن بعد ذلك على كل وجود العمل الصحفى أو الفن الصحفى فى المجلة . واختيار هذه السياسة التحريرية الأساسية ينبغى أن يتم قبل صدور العدد الأول من المجلة ن لأنها تخدم رئيس التحرير فى عمله اليومى ، وعندما تكون محددة بشكل واضح تساعده على أن تسير المجلة فى خط واحد مع غرضها ، وتكون منسقة مع رسالتها ، وتحقق وجهاً مميزاً أو شخصية ، وتصبح أداة مؤثرة للاتصال .  وتتأثر السياسة التحرية للمجلة بمجموعة من العوامل التى يمكن إيجازها فى  : 1- الأحوال المالية . 2- مسؤليات المجلة تجاه المجتمع والأفراد والحكومة . 3- متطلبات القراء . 4- الاجتهاد السياسى . 5- عوامل تجارية . 6- طاع المجلة . 7- عوامل فردية وجماعية . 8- عوامل دينية . 9- عوامل عرقية واجتماعية . 10- عوامل وطنية . 11- النزعة الإقليمية . 12- ارتباطات الناشر أو جهة النشر . </vt:lpstr>
      <vt:lpstr>ولكن متى تتغير السياسة التحريرية للمجلة ؟ :  القاعدة الأولى فى عالم المجلات هى التغير فى سياستها التحريرية ، فصياغتها إلى فترة من الوقت تسمح لواضعها بأن يقيس ويقوم تأثيرها ، فمن المحتمل خلال فترة زمنية أن يشعر بأن هناك تغييراً مطلوباً . لذلك ينصح خبراء المجلة بضرورة أن يتم تغيير السياسة التحريرية بالتدريج ، بسبب أن القراء يحبون دائماً الشئ الشائع والمألوف لديهم ، فإذا أراد ناشر  أو رئيس تحرير أن يغير من محتوى مجلته أو منطقها أو لهجتها ، فعليه أن يقوم بذلك بالتدريج وليس فجأة ، وذلك لن يزعج القراء الذين يحبون المجلة كما هو فى الوقت نفسه يسعد القراء ويحعلهم يشعرون بأن التغيير ضرورة ، وبذلك يمك الاحتفاظ بالمجلة متجددة  وحديثة  .                                          (3) مصادر تمويل المجلة :  يوجد مصدران لتموسل المجلة : 1- مصادر الدخل التجارية التى تعتمد على إيرادات التوزيع والإعلان . 2- المساعدات التى تتلقاها من جهات مختلفة حكومية كانت أو حزبية أو فردية .   </vt:lpstr>
      <vt:lpstr>فى البداية نشير إلى أن هناك مقاييس متعددة فيما يختص بتصنييف المجلات : - فمن حيث دورية الصدور ، هناك :  1- مجلات تصدر اسبوعياً : مرة واحدة بالأسبوع ، مثل : المصور – أكتوبر – أخر ساعة – نصف الدنيا . 2- مجلات نصف شهرية :  تصدر مرتين فى الشهر . 3- مجلات شهرية : تصدر مرة واحدة فى الشهر ، مثل : مجلة الشباب . 4 – مرة كل شهرين : ويصدر هذا النوع من المجلات بمعدل ستة أعداد سنوياً . 5- المجلات الفصلية : تصدر مرة كل ثلاثة شهور بمعدل أربعة أعداد سنوياً، مثل مجلة : الدراسات الإعلامية . 6- ثلاث مرات بالسنة : وهى المجلات التى تصدر ثلاثة أعداد فى السنة أى كل أربعة شهور . 7- مرتين بالسنة : وذا النوع من المجلات يصدر كل ستة اشهر ، وبعددين للسنة الواحدة . 8- السنوية : أى مرة واحدة كل سنة . 9- الغير منتظمة الصدور : وهى المجلات التى تختلف فترات صدورها لسبب أو أخر .  - ومن حيث موضوعاتها والمواد التى تحتويها ، فهناك نوعين أساسين للمجلات ، هما : 1- المجلات العامة : التى تنشر موضوعات ومقالات ومعلومات عامة ، ولا تقتصر على حقل واحد من حقول المعرفة أو اختصاص محدد ، ويستطيع كافة شرائح المجتمع من إدراك وفهم موضوعاتها ومعلوماتها . مثل : مجلات : أكتوبر – روزاليوسف.</vt:lpstr>
      <vt:lpstr>   2- المجلات المتخصصة : وهى المجلات التى تتخصص بموضوع واحد وبمجال منفرد من مجالات المعرفة البشرية ، وتنشر موضوعاتهاعن ذلك المجال ، ومن أمثلة هذا النوع  مجلات : الشباب – نصف الدرنيا – حواء – لإذاعة والتليفزيون – الكواكب – الأهرام الرياضى – عقيدتى . - تقسيم المجلات من حيث محتواها : 1- مجلات إخبارية عامة : وهى التى تهتم أساساً بشرح الأخبار وتفسيرها والتعليق عليها ، وتسعى للوصول إلى مستويات من الجمهور ، وقراء هذه المجلات يهتمون بالتعرف على الأحداص والقضايا المعاصرة ، مثل مجلتى : التايم والنيوزويك الأمريكيتين . وهى التى تخاطب جمهوراً محدداً ، وتقدم الموضوعات المتخصصة ، ومنها :  - مجلات الإذاعة والتليفزيون : وتصطر فى الدول المتقدمة والتى تلقى رواجاً كبيراً، حيث تتضمن برامج الراديوالتليفزيون  2- المجلات المصورة الإخبارية العامة : وهى التى تكون الصورة الفوتوغرافية فيها المكانة الأولى . 3- المجلات المتخصصة : وتقدم العديد من الموضوعات فى المجلات الفنية المختلفة والتعليقت على الأعمال التى تقدم من خلل شاشات التليفزيون والبرامج الإذاية . - المجلات النسائية : وتشكل هذه المجلات قطاعاًمهماً من قطاعات المجلات المتخصصة ، وهى تقوم بتغيير موضوعاتها وشكلها بما يتلاءم وتغير أذواق المرأة ونشاطها وأوضاعها . - مجلات الشباب : وهى تعد أكثر المجلات تنوعاً وتغيراً تبعاً لإختلاف المراحل العمرية لقرائها والأذواق المختلفة لهذه الفئة من الجمهور ز - مجلات الترفيه والتسلية والحياة اليومية : وتشمل مجالات متعددة منها الرياضة ، الحياة الطبيعية اليومية ، شؤن المنزل ، الألعاب المختلفة ن الثقافة ، والهوايات .... وغيرها . </vt:lpstr>
      <vt:lpstr>  - تابع تقسيم المجلات من حيث محتواها :  - المجلات الاقتصادية والمالية : وهى المجلات التى تهتم بالصناعة والتجارة وبشؤن الأوراق المالية .  4- المجلات الثقافية : ومنها العامة التى تتفق مع المجلات العامة فى أن تخاطب أنواعاً مختلفة من القراء مهما تعددت مستوياتهم الثقافية والعلمية والطبقية ، فهى متنوعة الاهتمامات ن ولكن ما يميزها عن المجلات العامة هو العمق الذى تكتب بها موضوعاتها ، أما المجلات الثقافية المتخصصة فى مجالات معينة كالسياسة ، والاجتماع ، والأدب ، والثقافة ، والمسرح ، ، والسينما ، فهى تتميز بالتعمق والتخصص .  5– المجلات الوثائقية : تتوجه هذه النوعية من المجلات إلى الأخصائيين وتقدم لهم أخبار المهنة التى يمارسونها والوثائق التقنية التى لا غنى عنها لنشاطهم الفكرى أو المهنى ، مثل المجلات العلمية ، والتقنية ، ومجلات الكليات والمعاهد ، ومراكز البحث العلمى .   6- المجلات الملخصة : التى تعتمد على نشر أهم وأبرز المقالات والتعليقات والموضوعات الجادة والخفيفة المسلية المنشورة فى المجلات الأخرى العامة والمتخصصة ، وترجع أهمية مثل هذه النوعية من المجلات إلى أنه يعطى الفرصة للقراء لتوسيع معارفهم ونظرتهم العامة ، والإطلاع على موضوعات مهمة كان من الصعب عليهم قراءتها فى مصادرها ، ولا توجد مثل هذه النوعية من المجلات فى عالمنا العربى 0  إضافة إلى هذه الأنواع السابقة من المجلات توجد أنواع أخرى مثل :المجلات الساخرة والتى تعتمد على الكاريكاتير والرسوم والمقالات الساخرة ، وتهتم بنقد المظاهر السلبية فى المجتمع ، ومجلات الإعلانات والسياحة . </vt:lpstr>
      <vt:lpstr>ورغم وجود هذه التصنيفات لأنواع المجلات ، فإن هناك تقسيماً رباعياً هو الأفضل ، ويقسم المجلات إلى الأنواع الأربع الرئيسية التالية :  1- المجلات العامة . 2- المجلات المتخصصة . 3 – المجلات الإخبارية . 4- المجلات الملخصة أو المهضمومة . والنوع الأول ( المجلات العامة ) يطلق عليه أيضاً المجلات الجماهيرية أ ومجلات المستهلك ، أو مجلات المنوعات ، أو متعددة الملايين ، وتتسم المجلات العامة بتنوع المضمون ، وتتوجه إلى جماهير متنوعة أ وإن كانت تستهدف القارئ العام غير المتخصص ، ومن أمثلة تلك المجلات : مجلة Life ،و ومجلة the people  الأمريكية ، وبارى ماتش الفرنسية ، والمصور ، واخر ساعة ، وأكتوبر المصرية .  أما النوع الثانى ( المجلات المتخصصة ) ، فتتعدد أنواع الجمهور الذى تخاطبه وتخدمه ، والوظيفة التى تؤديها عن طريق المضمون المتخصص الذى يحمله ، مثل مجلات : المرأة ، والرياضة ، والفن ، والاقتصاد ، والدين ، والهوايات  ، مثل مجلات : نصف الدنيا ، والشباب ، والأهرام الرياضى ، وعقيدتى . ومن أهم مميزات الأسلوب التحريري للنوع الثالث ( المجلات الإخبارية )  فهو الإيجاز ، أى نشر الأخبار كلها على مدار أسبوع مكثفة قى صفحات قليلة ، وفيها يتم مزج الرأى بالحقيقة ويتم تلوين الخبر بأسلوب شديد الجاذبية ، ومن أمثلة هذا النوع من المجلات : مجلتى التايم ، والنيوزويك الأمريكيتين .</vt:lpstr>
      <vt:lpstr> ويعتمد النوع الرابع ( المجلات الملخصة أو المهضومة ) على أن ينشر فى تركيز أهم وأبرز المقالات والتعليقات والموضوعات الجادة والخفيفة والمسلية المنشورة فى المجلات الأخرى ، ومن أهم هذه المجلات . مجلة «رايدرز دايجست » الأمريكية التى أسسها «دى وايت والاس وزوجته ليلا أسيشون » عام 1922 ، ولها طبعة باللغة العربية باسم « المختار» ضمن ست عشرة طبعة بلغات متعددة .؟                                                        انتهت المحاضرة                                                                                     مع أمنياتى بالتوفيق والنجاخ                                                                                   وإلى اللقاء فى محاضرة قادمة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فى مادة تحرير المجلة</dc:title>
  <dc:creator>pc</dc:creator>
  <cp:lastModifiedBy>مستخدم غير معروف</cp:lastModifiedBy>
  <cp:revision>41</cp:revision>
  <dcterms:created xsi:type="dcterms:W3CDTF">2020-03-29T23:29:42Z</dcterms:created>
  <dcterms:modified xsi:type="dcterms:W3CDTF">2020-03-30T05:43:36Z</dcterms:modified>
</cp:coreProperties>
</file>