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8" d="100"/>
          <a:sy n="98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B6F4549-58B5-4679-8913-A48DEA47657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2191F81-0BA0-48F5-AF91-C59458BB9A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598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91F81-0BA0-48F5-AF91-C59458BB9A0D}" type="slidenum">
              <a:rPr lang="ar-EG" smtClean="0"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1115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91F81-0BA0-48F5-AF91-C59458BB9A0D}" type="slidenum">
              <a:rPr lang="ar-EG" smtClean="0"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6183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6D5E2A2-4B94-4C26-9270-1FD1ED35FA22}" type="datetimeFigureOut">
              <a:rPr lang="ar-EG" smtClean="0"/>
              <a:t>07/08/1441</a:t>
            </a:fld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92697"/>
            <a:ext cx="7315200" cy="1368152"/>
          </a:xfrm>
        </p:spPr>
        <p:txBody>
          <a:bodyPr>
            <a:normAutofit/>
          </a:bodyPr>
          <a:lstStyle/>
          <a:p>
            <a:r>
              <a:rPr lang="ar-EG" dirty="0"/>
              <a:t>محا</a:t>
            </a:r>
            <a:r>
              <a:rPr lang="ar-EG" dirty="0">
                <a:solidFill>
                  <a:srgbClr val="00B050"/>
                </a:solidFill>
              </a:rPr>
              <a:t>ض</a:t>
            </a:r>
            <a:r>
              <a:rPr lang="ar-EG" dirty="0"/>
              <a:t>رة ف</a:t>
            </a:r>
            <a:r>
              <a:rPr lang="ar-EG" dirty="0">
                <a:solidFill>
                  <a:srgbClr val="00B050"/>
                </a:solidFill>
              </a:rPr>
              <a:t>ى</a:t>
            </a:r>
            <a:r>
              <a:rPr lang="ar-EG" dirty="0"/>
              <a:t> ما</a:t>
            </a:r>
            <a:r>
              <a:rPr lang="ar-EG" dirty="0">
                <a:solidFill>
                  <a:srgbClr val="00B050"/>
                </a:solidFill>
              </a:rPr>
              <a:t>د</a:t>
            </a:r>
            <a:r>
              <a:rPr lang="ar-EG" dirty="0"/>
              <a:t>ة : </a:t>
            </a:r>
            <a:r>
              <a:rPr lang="ar-EG" dirty="0">
                <a:solidFill>
                  <a:srgbClr val="00B0F0"/>
                </a:solidFill>
              </a:rPr>
              <a:t>فن تحرير المجلة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2856"/>
            <a:ext cx="9036496" cy="4536504"/>
          </a:xfrm>
        </p:spPr>
        <p:txBody>
          <a:bodyPr>
            <a:normAutofit/>
          </a:bodyPr>
          <a:lstStyle/>
          <a:p>
            <a:pPr algn="ctr"/>
            <a:r>
              <a:rPr lang="ar-EG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بعنوان :</a:t>
            </a:r>
          </a:p>
          <a:p>
            <a:pPr algn="ctr"/>
            <a:r>
              <a:rPr lang="ar-EG" sz="3200" b="1" u="sng" dirty="0">
                <a:solidFill>
                  <a:srgbClr val="FF0000"/>
                </a:solidFill>
              </a:rPr>
              <a:t>« (3) الأشكال الصحفية التى تعرض المادة الإخبارسة بالمجلة « </a:t>
            </a:r>
          </a:p>
          <a:p>
            <a:pPr algn="ctr"/>
            <a:endParaRPr lang="ar-EG" dirty="0"/>
          </a:p>
          <a:p>
            <a:pPr algn="ctr"/>
            <a:r>
              <a:rPr lang="ar-EG" dirty="0">
                <a:solidFill>
                  <a:schemeClr val="tx2"/>
                </a:solidFill>
              </a:rPr>
              <a:t>(الفرقة الرابعة – شعبة الصحافة )</a:t>
            </a:r>
          </a:p>
          <a:p>
            <a:pPr algn="ctr"/>
            <a:r>
              <a:rPr lang="ar-EG" dirty="0">
                <a:solidFill>
                  <a:schemeClr val="tx2"/>
                </a:solidFill>
              </a:rPr>
              <a:t>قسم الإعلام – كلية الآداب – جامعة سوهاج</a:t>
            </a:r>
          </a:p>
          <a:p>
            <a:pPr algn="ctr"/>
            <a:endParaRPr lang="ar-EG" dirty="0">
              <a:solidFill>
                <a:schemeClr val="tx2"/>
              </a:solidFill>
            </a:endParaRPr>
          </a:p>
          <a:p>
            <a:pPr algn="ctr"/>
            <a:endParaRPr lang="ar-EG" dirty="0">
              <a:solidFill>
                <a:schemeClr val="tx2"/>
              </a:solidFill>
            </a:endParaRPr>
          </a:p>
          <a:p>
            <a:pPr algn="ctr"/>
            <a:r>
              <a:rPr lang="ar-EG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إعداد:</a:t>
            </a:r>
          </a:p>
          <a:p>
            <a:pPr algn="ctr"/>
            <a:r>
              <a:rPr lang="ar-EG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دكتور / عادل صادق </a:t>
            </a:r>
          </a:p>
        </p:txBody>
      </p:sp>
    </p:spTree>
    <p:extLst>
      <p:ext uri="{BB962C8B-B14F-4D97-AF65-F5344CB8AC3E}">
        <p14:creationId xmlns:p14="http://schemas.microsoft.com/office/powerpoint/2010/main" val="7817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0000"/>
          </a:bodyPr>
          <a:lstStyle/>
          <a:p>
            <a:pPr algn="r"/>
            <a:r>
              <a:rPr lang="ar-EG" sz="2800" b="1" u="sng" dirty="0">
                <a:solidFill>
                  <a:srgbClr val="FF0000"/>
                </a:solidFill>
                <a:cs typeface="+mn-cs"/>
              </a:rPr>
              <a:t>(3) الأشكال ( أو الفنون ) الصحفية التى تعرض المادة الإخبارية بالمجلة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                        </a:t>
            </a:r>
            <a:r>
              <a:rPr lang="ar-EG" sz="3200" b="1" u="sng" dirty="0">
                <a:solidFill>
                  <a:srgbClr val="00B0F0"/>
                </a:solidFill>
                <a:cs typeface="+mn-cs"/>
              </a:rPr>
              <a:t>(1) الخبر الصحفى :                             </a:t>
            </a:r>
            <a:br>
              <a:rPr lang="ar-EG" sz="3200" b="1" u="sng" dirty="0">
                <a:solidFill>
                  <a:srgbClr val="00B0F0"/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الخبر الصحفي بالمجلة هو نشر وقائع حدث مهم لأكبر عدد من القراء من وجهة نظر جهاز المجلة التحريري ، وقد ينشر للمرة الأولى ، أو ينشر ثانية بعد نشره فى الصحف الأخرى طوال الأسبوع بعد إضافة الجديد فيه أو تفسيره وإعطائه خلفيات جديدة أو إبداء الرأى فيه (تلوينه) وقد يكون هذا التلوين موضوعياً أو متحيزاً . 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ويتخذ الخبر فى المجلة أكثر من شكل يترواح ما بين الأخبار القصيرة السريعة ، والأخبار المفصلة الموسعة ن وقد ينشر داخل الأبواب افخبارية العامة للمجلة أو أبوابها المتخصصة بدون عنوان ، وقد يكون مستقلاً وله عنوان ن وهو شكل صحفى مهم فى المجلة  العامة ، ورئيسى فى المجلة الإخبارية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ويمك حصر الأشكال التى يصاغ فيخا الخبر الصحفى فى أية مجلة عامة أو  متخصصة أو إخبارية فى أربعة أنواع ، وهى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200" b="1" u="sng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(أ) الأخبار القصيرة أو السريعة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والتى يقوم بتغطيتها محررو المجلة ، وتشكل عنصراً إخبارياً مهماً ويسمى هذا لنوع من الخبار </a:t>
            </a:r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spot news ” 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</a:t>
            </a:r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“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أو الأخبار السريعة  ، ومن نماذجه  : باب أسرار فى مجلة روزاليوسف ، وباب </a:t>
            </a:r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periscope </a:t>
            </a: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  فى مجلة نيوزويك الأمريكية ، وباب اتجاه الأحداث بمجلة الأهرام العربي  وهى أخبار تنشر تحت عنوان باب ثابت ، وتنشر أحياناً بعنوان وأحياناً بلا عناوين ، لاتزيد عن فقرة  واحدة و فقرتين على الأكثر ، وتجيب على العناصر الرئيسية للحدث بشكل مركز ومختصر .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200" b="1" u="sng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(ب) الأخبار التى سبق النشر عن بعض وقائعها فى وسائل إعلام أخرى :</a:t>
            </a:r>
            <a:b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+mn-cs"/>
              </a:rPr>
              <a:t>وذلك خلال الأسبوع المنصرم ، ويعاد كتابتها فى شكل تقارير إخبارسة ، بعد البحث والتقصى و إضافة الخلفيات المناسبة لها ، أى أنها عملية تنشيط للأخبار الراكدة ( التى سبق نشرها ) ، وهذا الشكل من الخبار هو هدف المجلة  والشكل الخبري </a:t>
            </a:r>
            <a:br>
              <a:rPr lang="ar-EG" sz="3200" b="1" u="sng" dirty="0">
                <a:solidFill>
                  <a:srgbClr val="00B0F0"/>
                </a:solidFill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0"/>
            <a:ext cx="7315200" cy="1412777"/>
          </a:xfrm>
        </p:spPr>
        <p:txBody>
          <a:bodyPr>
            <a:noAutofit/>
          </a:bodyPr>
          <a:lstStyle/>
          <a:p>
            <a:pPr algn="ctr"/>
            <a:r>
              <a:rPr lang="ar-EG" sz="2800" b="1" u="sng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محوظة :</a:t>
            </a:r>
          </a:p>
          <a:p>
            <a:pPr algn="ctr"/>
            <a:r>
              <a:rPr lang="ar-EG" b="1" dirty="0">
                <a:solidFill>
                  <a:schemeClr val="tx2"/>
                </a:solidFill>
              </a:rPr>
              <a:t>سبق وأن شرحنا أول الشكال الصحفية وهو </a:t>
            </a:r>
            <a:r>
              <a:rPr lang="ar-EG" b="1" dirty="0">
                <a:solidFill>
                  <a:srgbClr val="00B050"/>
                </a:solidFill>
              </a:rPr>
              <a:t>الموضوع الصحفى </a:t>
            </a:r>
            <a:r>
              <a:rPr lang="ar-EG" b="1" dirty="0">
                <a:solidFill>
                  <a:schemeClr val="tx2"/>
                </a:solidFill>
              </a:rPr>
              <a:t>وأنواعه ، ثم تلى ذلك النوع الثانى وهو </a:t>
            </a:r>
            <a:r>
              <a:rPr lang="ar-EG" b="1" dirty="0">
                <a:solidFill>
                  <a:srgbClr val="00B050"/>
                </a:solidFill>
              </a:rPr>
              <a:t>المقال الإفتتاحى </a:t>
            </a:r>
            <a:r>
              <a:rPr lang="ar-EG" b="1" dirty="0">
                <a:solidFill>
                  <a:schemeClr val="tx2"/>
                </a:solidFill>
              </a:rPr>
              <a:t>بالمجلة ، ووفى هذه المحاضرة نتناول النوع الثالث ، وهو: </a:t>
            </a:r>
            <a:r>
              <a:rPr lang="ar-EG" b="1" dirty="0">
                <a:solidFill>
                  <a:srgbClr val="00B050"/>
                </a:solidFill>
              </a:rPr>
              <a:t>الأشكال الصحفية التى تعرض المادة الإخبارية  </a:t>
            </a:r>
            <a:r>
              <a:rPr lang="ar-EG" b="1" dirty="0">
                <a:solidFill>
                  <a:schemeClr val="tx2"/>
                </a:solidFill>
              </a:rPr>
              <a:t>بالمجلة .</a:t>
            </a:r>
          </a:p>
        </p:txBody>
      </p:sp>
    </p:spTree>
    <p:extLst>
      <p:ext uri="{BB962C8B-B14F-4D97-AF65-F5344CB8AC3E}">
        <p14:creationId xmlns:p14="http://schemas.microsoft.com/office/powerpoint/2010/main" val="3152690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0000"/>
          </a:bodyPr>
          <a:lstStyle/>
          <a:p>
            <a:pPr algn="r"/>
            <a:r>
              <a:rPr lang="ar-EG" sz="1800" b="1" dirty="0"/>
              <a:t>الرئيسى الذى تعتمد عليه المجلات الإخبارية وكذلك المجلات العامة . وهو يقوم على إعادة النظر فيما مضى ، والقيام بتغطية رأسية أو تغطية متعمقة ، أكثر من تغطية الجرائد اليومية ، أى أن المجلة تقوم بدور الشارح والمفسر و، والعمق للأخبار ، ولخلفياتها ، ويسمى هذا النوع من الأخبار بال </a:t>
            </a:r>
            <a:r>
              <a:rPr lang="en-US" sz="1800" b="1" dirty="0"/>
              <a:t>spread news </a:t>
            </a:r>
            <a:r>
              <a:rPr lang="ar-EG" sz="1800" b="1" dirty="0"/>
              <a:t>  أو الأخبار الموسعة . </a:t>
            </a:r>
            <a:br>
              <a:rPr lang="ar-EG" sz="1800" b="1" dirty="0"/>
            </a:br>
            <a:br>
              <a:rPr lang="ar-EG" sz="1800" b="1" dirty="0"/>
            </a:br>
            <a:r>
              <a:rPr lang="ar-EG" sz="2000" b="1" u="sng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(ج) الأخبار القصيرة والمتخصصة التى تعم جماعة أو فئة أو طبقة :</a:t>
            </a:r>
            <a:br>
              <a:rPr lang="ar-EG" sz="1800" b="1" dirty="0"/>
            </a:br>
            <a:r>
              <a:rPr lang="ar-EG" sz="1800" b="1" dirty="0"/>
              <a:t>فى ميدان أو حقل للنشاط البشرى كأخبار الفن والأدب أو الرياضة أو الدين ،وهى أخبار قصيرة متخصصة لا تجد لها شكل فى الجرائد العامة أو الأبواب المتخصصة بها ، بل فقط فى المجلات العامة أو الإخبارية .</a:t>
            </a:r>
            <a:br>
              <a:rPr lang="ar-EG" sz="1800" b="1" dirty="0"/>
            </a:br>
            <a:br>
              <a:rPr lang="ar-EG" sz="1800" b="1" dirty="0"/>
            </a:br>
            <a:r>
              <a:rPr lang="ar-EG" sz="2000" b="1" u="sng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(د) الأخبار التى تروى ما حدث .. أو ما وراء الكواليس :</a:t>
            </a:r>
            <a:br>
              <a:rPr lang="ar-EG" sz="1800" b="1" dirty="0"/>
            </a:br>
            <a:r>
              <a:rPr lang="ar-EG" sz="1800" b="1" dirty="0"/>
              <a:t>وهى نوع من الأخبار التى تضافللمجلة فى اللحظات الأخيرة ، ويضظهر فى بعض الدوريات المتخصصة التجارية اخاصة بالاقتصاد والبورصة والمراهنات والبنوك وغيرها .</a:t>
            </a:r>
            <a:br>
              <a:rPr lang="ar-EG" sz="1800" b="1" dirty="0"/>
            </a:br>
            <a:r>
              <a:rPr lang="ar-EG" sz="1800" b="1" dirty="0"/>
              <a:t>                                                     </a:t>
            </a:r>
            <a:r>
              <a:rPr lang="ar-EG" sz="2900" b="1" u="sng" dirty="0">
                <a:solidFill>
                  <a:srgbClr val="00B0F0"/>
                </a:solidFill>
                <a:cs typeface="+mn-cs"/>
              </a:rPr>
              <a:t>صياغة الخبر بالمجلة :</a:t>
            </a:r>
            <a:br>
              <a:rPr lang="ar-EG" sz="1800" b="1" dirty="0"/>
            </a:br>
            <a:r>
              <a:rPr lang="ar-EG" sz="1800" b="1" dirty="0"/>
              <a:t>تقترب كل مجلة من الأخبار وتعالجها بالشكل الذى يناسب طبيعتها كمجلة عامة أو متخصصة او إخبارية ، ودورية صدورها أسبوعية ، أو نصف شهرية ، أو شهرية ، أو غير ذلك ، فالمجلات لا تستطيع أن تسبق الجرائد اليومية ن ولكنها تعالج الأخبار بطريقة متعمقة لا تسطيعها تلك الجرائد اليومية التى تعتمد على التغطية اليومية .</a:t>
            </a:r>
            <a:br>
              <a:rPr lang="ar-EG" sz="1800" b="1" dirty="0"/>
            </a:br>
            <a:br>
              <a:rPr lang="ar-EG" sz="1800" b="1" dirty="0"/>
            </a:br>
            <a:r>
              <a:rPr lang="ar-EG" sz="1800" b="1" dirty="0"/>
              <a:t>وبالنسبة لكتابة الأخبار السريعة والقصيرة ، لا تختلف عن صياغتها فى الجرائد اليومية ، بطريقة الهرم المقلوب .</a:t>
            </a:r>
            <a:br>
              <a:rPr lang="ar-EG" sz="1800" b="1" dirty="0"/>
            </a:br>
            <a:r>
              <a:rPr lang="ar-EG" sz="1800" b="1" dirty="0"/>
              <a:t>أما الأخبار الموسعة  ،تتميز صياغتها بالاتجاه إلى الأسلوب السردى أو الدرامى فى التفاصيل ، بعد وضع أهم شئ بالمقدمة، ثم سرد الأحداث بقالب الهرم المعتدل  ، أما الأخبار التى تروي ما حدث فتصاغ فى شكل تقرير يلخص فى مقدمته أهم مافيه ، وتوضع التفاصيل مرتبة حسب توقيت حدوثها .</a:t>
            </a:r>
            <a:br>
              <a:rPr lang="ar-EG" sz="1800" b="1" dirty="0"/>
            </a:br>
            <a:r>
              <a:rPr lang="ar-EG" sz="1800" b="1" dirty="0"/>
              <a:t>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60649"/>
            <a:ext cx="7315200" cy="576063"/>
          </a:xfrm>
        </p:spPr>
        <p:txBody>
          <a:bodyPr>
            <a:noAutofit/>
          </a:bodyPr>
          <a:lstStyle/>
          <a:p>
            <a:pPr algn="ctr"/>
            <a:r>
              <a:rPr lang="ar-EG" sz="2900" b="1" u="sng" dirty="0">
                <a:solidFill>
                  <a:srgbClr val="00B0F0"/>
                </a:solidFill>
                <a:latin typeface="+mj-lt"/>
                <a:ea typeface="+mj-ea"/>
              </a:rPr>
              <a:t>تابع ( 1) الخبر الصحفى :</a:t>
            </a:r>
          </a:p>
        </p:txBody>
      </p:sp>
    </p:spTree>
    <p:extLst>
      <p:ext uri="{BB962C8B-B14F-4D97-AF65-F5344CB8AC3E}">
        <p14:creationId xmlns:p14="http://schemas.microsoft.com/office/powerpoint/2010/main" val="122347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cs typeface="+mn-cs"/>
              </a:rPr>
              <a:t>ويقوم على عرض وقائع الحدث وتفاصيله وأسبابه  مع خلفياته ، ويشيع إستخدامه فى المجلات الإخبارية مثل مجلتى التايم ، والنيوزويك  الأمريكيتين بإعتباره شكل من أشكال التغطية التفسيرية ، 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ويعمل هذا النوع من التقاري على :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تقديم معلومات وبيانات جديدة عن حدث أو واقعة لا يشيطيع الخبر القسر أو القصة الإخبارية تقديمها بشكل مناسب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إبراز زوايا أو جوانب معينة عن حدث أو واقعة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تقديم الخلفية التاريخية أو الوثائقية للحدث أو الواقعة التى يتناولها التقرير.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التقييم الموضوعى لبيانات او المعلومات الواردة فى التقرير الإخبارى عن طريق الأحكام والإستنتاجات والتعميمات التى تدلى بها الشخصيات التى يستشهد بها كاتب التقرير الإخبارى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ويحتوى التقرير الإخبارى  على :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معلومات تفصيلية كاملة عن الحدث.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تحليل لهذه المعلومات من خلال التفسير ووضعها فى إطارها العام.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-خلاصات أو إستنتاجات لدلالات الحدث ومغزاه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توقعات أو تنبوءاتبما سيكون عليه بالمستقبل أو بعض المؤشرات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ويعتد نجا التقرر فى جنب كبير منه على إستفادة المحرر بالمجلة من قسم المعلومات فى مجلته ، حيث يحتاج إلى خلفية وتعمق فى التفاصيل والأسباب والخلفيات التاريخية ، وكذلك الصور والرسوم التعبيرية والتوضيحية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76673"/>
            <a:ext cx="7315200" cy="720079"/>
          </a:xfrm>
        </p:spPr>
        <p:txBody>
          <a:bodyPr>
            <a:normAutofit/>
          </a:bodyPr>
          <a:lstStyle/>
          <a:p>
            <a:pPr algn="ctr"/>
            <a:r>
              <a:rPr lang="ar-EG" sz="2900" b="1" u="sng" dirty="0">
                <a:solidFill>
                  <a:srgbClr val="00B0F0"/>
                </a:solidFill>
                <a:latin typeface="+mj-lt"/>
                <a:ea typeface="+mj-ea"/>
              </a:rPr>
              <a:t>(2) التقارير الإخبارية </a:t>
            </a:r>
            <a:r>
              <a:rPr lang="en-US" sz="2900" b="1" u="sng" dirty="0">
                <a:solidFill>
                  <a:srgbClr val="00B0F0"/>
                </a:solidFill>
                <a:latin typeface="+mj-lt"/>
                <a:ea typeface="+mj-ea"/>
              </a:rPr>
              <a:t>News report</a:t>
            </a:r>
            <a:r>
              <a:rPr lang="ar-EG" sz="2900" b="1" u="sng" dirty="0">
                <a:solidFill>
                  <a:srgbClr val="00B0F0"/>
                </a:solidFill>
                <a:latin typeface="+mj-lt"/>
                <a:ea typeface="+mj-ea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8880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cs typeface="+mn-cs"/>
              </a:rPr>
              <a:t>وهى تقارير آنية عن الأحداث ،ويشتخدم هذا الشكل الإخبارى بالمجلة فى حالة القيام بتغطية شاملة لأحداث عدة متشابهة ليتم عرضها داخل قصة إخبارية واحدة ، أو حدث تقع وقائعه فى أماكن عدة  فى آن واحد ويشترك فيه أطراف عدة ، مثل تغطية وقائع حرب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</a:t>
            </a:r>
            <a:r>
              <a:rPr lang="ar-EG" sz="28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(4) القصة الإخبارية الجانبية </a:t>
            </a:r>
            <a:r>
              <a:rPr lang="en-US" sz="28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Side bar story :</a:t>
            </a:r>
            <a:r>
              <a:rPr lang="ar-EG" sz="2800" b="1" u="sng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عبارة عن تقرير إخبارى مختصر ومكثف يتصل مباشرة بقصة إخبارية معينة أو تقرير إخبارى منشور ، وتبرز عادة جوانب إنسانية ، أو ردود فعل تجاه حدث ما  :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ولها عدة أغراض ، منها </a:t>
            </a:r>
            <a:r>
              <a:rPr lang="ar-EG" sz="2000" b="1" dirty="0">
                <a:cs typeface="+mn-cs"/>
              </a:rPr>
              <a:t>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إبراز تأثير الأخبار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إضافة بعد إنسانى لهذه الأخبار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إضافة معلومات وخلفيات وردود فعل قد يكون من الصعب وضعها بالصورة المناسبة داخل القصة الإخبارية أو التقرير الإخبارى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ومن أنماط القصص الإخبارية  الجانبية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1- القصة الجانبية الشخصية : </a:t>
            </a:r>
            <a:r>
              <a:rPr lang="ar-EG" sz="2000" b="1" dirty="0">
                <a:cs typeface="+mn-cs"/>
              </a:rPr>
              <a:t>وتقوم برسم صورة شخصية قلمية لأشخاص بارزة داخل الحدث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2- القصة الجانبية الإنسانية التى تدعو للتعاطف : </a:t>
            </a:r>
            <a:r>
              <a:rPr lang="ar-EG" sz="2000" b="1" dirty="0">
                <a:cs typeface="+mn-cs"/>
              </a:rPr>
              <a:t>وهدفها خلق التعاطف بتقديم نموذج إنسانى من خلال قصة إخبارية جادة ، مثل : الطفلة التى ظلت على قيد الحياة لعدة أيام بدون طعام ولا شراب أو رعاية بعد وفاة والديها مختنقين بالغاز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3- القصة الجانبية التى تقدم ردود الفعل : </a:t>
            </a:r>
            <a:r>
              <a:rPr lang="ar-EG" sz="2000" b="1" dirty="0">
                <a:cs typeface="+mn-cs"/>
              </a:rPr>
              <a:t>وتتضمن التعليقات التى تبديها بعض الشخصيات أو الجهات على حدث فى أماكن مختلفة ، وعلى مستويات عدة ، مثل ردود الفعل المحلية والعربية والدولية حول إنسحاب أثيوبيا والسودان من مفوضات سد النهضة  والتى كانت تجري بواشنطن تحت رعاية أمريكية .</a:t>
            </a: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9592" y="476672"/>
            <a:ext cx="7315200" cy="648072"/>
          </a:xfrm>
        </p:spPr>
        <p:txBody>
          <a:bodyPr>
            <a:noAutofit/>
          </a:bodyPr>
          <a:lstStyle/>
          <a:p>
            <a:pPr algn="ctr"/>
            <a:r>
              <a:rPr lang="ar-EG" sz="2800" b="1" u="sng" dirty="0">
                <a:solidFill>
                  <a:srgbClr val="00B0F0"/>
                </a:solidFill>
              </a:rPr>
              <a:t>(3) القصة الإخبارية الشاملة : </a:t>
            </a:r>
            <a:r>
              <a:rPr lang="en-US" sz="2800" b="1" u="sng" dirty="0">
                <a:solidFill>
                  <a:srgbClr val="00B0F0"/>
                </a:solidFill>
              </a:rPr>
              <a:t>Round up story  </a:t>
            </a:r>
            <a:r>
              <a:rPr lang="ar-EG" sz="2800" b="1" u="sng" dirty="0">
                <a:solidFill>
                  <a:srgbClr val="00B0F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37189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5904656"/>
          </a:xfrm>
        </p:spPr>
        <p:txBody>
          <a:bodyPr>
            <a:normAutofit/>
          </a:bodyPr>
          <a:lstStyle/>
          <a:p>
            <a:pPr algn="r"/>
            <a:r>
              <a:rPr lang="ar-EG" sz="2000" b="1" dirty="0">
                <a:solidFill>
                  <a:srgbClr val="00B050"/>
                </a:solidFill>
                <a:cs typeface="+mn-cs"/>
              </a:rPr>
              <a:t>4-  القصة الجانبية النفسية : </a:t>
            </a:r>
            <a:r>
              <a:rPr lang="ar-EG" sz="2000" b="1" dirty="0">
                <a:cs typeface="+mn-cs"/>
              </a:rPr>
              <a:t>ويسعى المحرر من خلالها إلى الغوص فى أعماق النفس البشرية ليعكس حالتها النفسية والعاطفية وقت إعلان حدث ما مؤثر عليها وبعده .  ويراعى المحرر هنا التركيز على وصف الجو النفسى ، وإبراز نقاط تجعل القارئ يشعر بالتوحد النفسى مع الأشخاص الذين يرد ذكرهم داخل القصة الإخبارية ، مثال : حالة الجمهور تجاه  وفاة فنان محبوب ، أو قصة معاناة مواطنة إيطالية  مع مرض كورونا حتى وفاتها على لسان إبنتها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50"/>
                </a:solidFill>
                <a:cs typeface="+mn-cs"/>
              </a:rPr>
              <a:t>5- القصة الجانبية المشرقة أو الباسمة : </a:t>
            </a:r>
            <a:r>
              <a:rPr lang="ar-EG" sz="2000" b="1" dirty="0">
                <a:cs typeface="+mn-cs"/>
              </a:rPr>
              <a:t>وهى قصص إخبارية قصيرة يغلب على أسلوبا الفكاهة والسخرية ، ودفها بعث الأمل والتفاؤل والإشراق لدى الجمهور الذين يطالعون عشرات القصص الإخبارية الجادة المليئة بالحداث الغير سارة أحياناً  ، وتنشرها المجلات بهدف تسلية القراء ، وتحقيق نوع من الاسترخاء النفسى والارتياح لديهم ، مثال :قصة عن المصريون يواجهون كورونا بالنكت المضحكة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                                        </a:t>
            </a:r>
            <a:r>
              <a:rPr lang="ar-EG" sz="2800" b="1" u="sng" dirty="0">
                <a:solidFill>
                  <a:srgbClr val="FF0000"/>
                </a:solidFill>
                <a:cs typeface="+mn-cs"/>
              </a:rPr>
              <a:t>خلاصة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إن الإصدار الأسبوعى أو عيره للمجلة يمنحها الوقت الكافى لتدعيم الخبر بالمعلومات والبيانات التى تشرح الحدث وتكشف أبعاده ودلالاته المختلفة ، إن التغطية الصحفية لسؤال لماذا وقع الحدث؟ ترتفع فى المجلة الأسبوعية بسبب أن الإصدار الأسبوعى للمجلة يساعدها على تقديم المعلومات الخلفية اللازمة للخبر ، وى الخلفية التى تجيب على السؤال : لماذا ؟</a:t>
            </a:r>
            <a:b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كذلك تهتم المجلة بالأخبار المركبة التى تصف عدداً من الوقائع والربط بينها فى الخبر الواحد ، إلى اهتمامها بالأخبار القائمة على سرد معلومات ، وتنخفض فيها نسبة الأخبار القائمة على سرد أحاث والوقائع والتصريحات ، لأن الإصدار الأسبوعى يفوت عليه الأحداث والتصريحات التى سبق نشرها فى الجرائد اليومية ، ولكن يتيح لها الحصول على المعلومات الخلفية عن الأحداث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1720" y="548680"/>
            <a:ext cx="4752528" cy="576064"/>
          </a:xfrm>
        </p:spPr>
        <p:txBody>
          <a:bodyPr>
            <a:noAutofit/>
          </a:bodyPr>
          <a:lstStyle/>
          <a:p>
            <a:pPr algn="ctr"/>
            <a:r>
              <a:rPr lang="ar-EG" sz="2500" b="1" u="sng" dirty="0">
                <a:solidFill>
                  <a:srgbClr val="00B0F0"/>
                </a:solidFill>
              </a:rPr>
              <a:t>تابع (4) القصة الإخبارية الجانبية: 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1800" y="1300118"/>
            <a:ext cx="4608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EG" b="1" dirty="0">
              <a:solidFill>
                <a:srgbClr val="FF0000"/>
              </a:solidFill>
              <a:cs typeface="+mn-cs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74355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92696"/>
            <a:ext cx="7315200" cy="5256583"/>
          </a:xfrm>
        </p:spPr>
        <p:txBody>
          <a:bodyPr>
            <a:normAutofit/>
          </a:bodyPr>
          <a:lstStyle/>
          <a:p>
            <a:pPr algn="ctr"/>
            <a:r>
              <a:rPr lang="ar-EG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وإلى اللقاء فى محاضرات قادمة نستكمل فيها باقى الأشكال ( أو الفنون ) الصحفية بالمجلة</a:t>
            </a:r>
            <a:r>
              <a:rPr lang="ar-EG" dirty="0">
                <a:solidFill>
                  <a:srgbClr val="00B0F0"/>
                </a:solidFill>
              </a:rPr>
              <a:t>.</a:t>
            </a:r>
            <a:br>
              <a:rPr lang="ar-EG" dirty="0">
                <a:solidFill>
                  <a:srgbClr val="00B0F0"/>
                </a:solidFill>
              </a:rPr>
            </a:br>
            <a:r>
              <a:rPr lang="ar-EG" dirty="0"/>
              <a:t> </a:t>
            </a:r>
            <a:br>
              <a:rPr lang="ar-EG" dirty="0"/>
            </a:br>
            <a:r>
              <a:rPr lang="ar-EG" b="1" dirty="0">
                <a:solidFill>
                  <a:srgbClr val="FF0000"/>
                </a:solidFill>
              </a:rPr>
              <a:t>مع أمنياتى بالتوفيق والنجاح </a:t>
            </a:r>
            <a:br>
              <a:rPr lang="ar-EG" dirty="0">
                <a:solidFill>
                  <a:srgbClr val="FF0000"/>
                </a:solidFill>
              </a:rPr>
            </a:br>
            <a:br>
              <a:rPr lang="ar-EG" dirty="0"/>
            </a:br>
            <a:r>
              <a:rPr lang="ar-EG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دكتور/ عادل صادق</a:t>
            </a:r>
          </a:p>
        </p:txBody>
      </p:sp>
    </p:spTree>
    <p:extLst>
      <p:ext uri="{BB962C8B-B14F-4D97-AF65-F5344CB8AC3E}">
        <p14:creationId xmlns:p14="http://schemas.microsoft.com/office/powerpoint/2010/main" val="2174598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327</TotalTime>
  <Words>362</Words>
  <Application>Microsoft Office PowerPoint</Application>
  <PresentationFormat>عرض على الشاشة (4:3)</PresentationFormat>
  <Paragraphs>24</Paragraphs>
  <Slides>7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Perspective</vt:lpstr>
      <vt:lpstr>محاضرة فى مادة : فن تحرير المجلة</vt:lpstr>
      <vt:lpstr>(3) الأشكال ( أو الفنون ) الصحفية التى تعرض المادة الإخبارية بالمجلة :                                            (1) الخبر الصحفى :                              الخبر الصحفي بالمجلة هو نشر وقائع حدث مهم لأكبر عدد من القراء من وجهة نظر جهاز المجلة التحريري ، وقد ينشر للمرة الأولى ، أو ينشر ثانية بعد نشره فى الصحف الأخرى طوال الأسبوع بعد إضافة الجديد فيه أو تفسيره وإعطائه خلفيات جديدة أو إبداء الرأى فيه (تلوينه) وقد يكون هذا التلوين موضوعياً أو متحيزاً .  ويتخذ الخبر فى المجلة أكثر من شكل يترواح ما بين الأخبار القصيرة السريعة ، والأخبار المفصلة الموسعة ن وقد ينشر داخل الأبواب افخبارية العامة للمجلة أو أبوابها المتخصصة بدون عنوان ، وقد يكون مستقلاً وله عنوان ن وهو شكل صحفى مهم فى المجلة  العامة ، ورئيسى فى المجلة الإخبارية . ويمك حصر الأشكال التى يصاغ فيخا الخبر الصحفى فى أية مجلة عامة أو  متخصصة أو إخبارية فى أربعة أنواع ، وهى : (أ) الأخبار القصيرة أو السريعة : والتى يقوم بتغطيتها محررو المجلة ، وتشكل عنصراً إخبارياً مهماً ويسمى هذا لنوع من الخبار spot news ”    “أو الأخبار السريعة  ، ومن نماذجه  : باب أسرار فى مجلة روزاليوسف ، وباب periscope   فى مجلة نيوزويك الأمريكية ، وباب اتجاه الأحداث بمجلة الأهرام العربي  وهى أخبار تنشر تحت عنوان باب ثابت ، وتنشر أحياناً بعنوان وأحياناً بلا عناوين ، لاتزيد عن فقرة  واحدة و فقرتين على الأكثر ، وتجيب على العناصر الرئيسية للحدث بشكل مركز ومختصر . (ب) الأخبار التى سبق النشر عن بعض وقائعها فى وسائل إعلام أخرى : وذلك خلال الأسبوع المنصرم ، ويعاد كتابتها فى شكل تقارير إخبارسة ، بعد البحث والتقصى و إضافة الخلفيات المناسبة لها ، أى أنها عملية تنشيط للأخبار الراكدة ( التى سبق نشرها ) ، وهذا الشكل من الخبار هو هدف المجلة  والشكل الخبري  </vt:lpstr>
      <vt:lpstr>الرئيسى الذى تعتمد عليه المجلات الإخبارية وكذلك المجلات العامة . وهو يقوم على إعادة النظر فيما مضى ، والقيام بتغطية رأسية أو تغطية متعمقة ، أكثر من تغطية الجرائد اليومية ، أى أن المجلة تقوم بدور الشارح والمفسر و، والعمق للأخبار ، ولخلفياتها ، ويسمى هذا النوع من الأخبار بال spread news   أو الأخبار الموسعة .   (ج) الأخبار القصيرة والمتخصصة التى تعم جماعة أو فئة أو طبقة : فى ميدان أو حقل للنشاط البشرى كأخبار الفن والأدب أو الرياضة أو الدين ،وهى أخبار قصيرة متخصصة لا تجد لها شكل فى الجرائد العامة أو الأبواب المتخصصة بها ، بل فقط فى المجلات العامة أو الإخبارية .  (د) الأخبار التى تروى ما حدث .. أو ما وراء الكواليس : وهى نوع من الأخبار التى تضافللمجلة فى اللحظات الأخيرة ، ويضظهر فى بعض الدوريات المتخصصة التجارية اخاصة بالاقتصاد والبورصة والمراهنات والبنوك وغيرها .                                                      صياغة الخبر بالمجلة : تقترب كل مجلة من الأخبار وتعالجها بالشكل الذى يناسب طبيعتها كمجلة عامة أو متخصصة او إخبارية ، ودورية صدورها أسبوعية ، أو نصف شهرية ، أو شهرية ، أو غير ذلك ، فالمجلات لا تستطيع أن تسبق الجرائد اليومية ن ولكنها تعالج الأخبار بطريقة متعمقة لا تسطيعها تلك الجرائد اليومية التى تعتمد على التغطية اليومية .  وبالنسبة لكتابة الأخبار السريعة والقصيرة ، لا تختلف عن صياغتها فى الجرائد اليومية ، بطريقة الهرم المقلوب . أما الأخبار الموسعة  ،تتميز صياغتها بالاتجاه إلى الأسلوب السردى أو الدرامى فى التفاصيل ، بعد وضع أهم شئ بالمقدمة، ثم سرد الأحداث بقالب الهرم المعتدل  ، أما الأخبار التى تروي ما حدث فتصاغ فى شكل تقرير يلخص فى مقدمته أهم مافيه ، وتوضع التفاصيل مرتبة حسب توقيت حدوثها .    </vt:lpstr>
      <vt:lpstr>ويقوم على عرض وقائع الحدث وتفاصيله وأسبابه  مع خلفياته ، ويشيع إستخدامه فى المجلات الإخبارية مثل مجلتى التايم ، والنيوزويك  الأمريكيتين بإعتباره شكل من أشكال التغطية التفسيرية ،  ويعمل هذا النوع من التقاري على :  - تقديم معلومات وبيانات جديدة عن حدث أو واقعة لا يشيطيع الخبر القسر أو القصة الإخبارية تقديمها بشكل مناسب . - إبراز زوايا أو جوانب معينة عن حدث أو واقعة . - تقديم الخلفية التاريخية أو الوثائقية للحدث أو الواقعة التى يتناولها التقرير. - التقييم الموضوعى لبيانات او المعلومات الواردة فى التقرير الإخبارى عن طريق الأحكام والإستنتاجات والتعميمات التى تدلى بها الشخصيات التى يستشهد بها كاتب التقرير الإخبارى .  ويحتوى التقرير الإخبارى  على :  - معلومات تفصيلية كاملة عن الحدث. - تحليل لهذه المعلومات من خلال التفسير ووضعها فى إطارها العام. -خلاصات أو إستنتاجات لدلالات الحدث ومغزاه . - توقعات أو تنبوءاتبما سيكون عليه بالمستقبل أو بعض المؤشرات . ويعتد نجا التقرر فى جنب كبير منه على إستفادة المحرر بالمجلة من قسم المعلومات فى مجلته ، حيث يحتاج إلى خلفية وتعمق فى التفاصيل والأسباب والخلفيات التاريخية ، وكذلك الصور والرسوم التعبيرية والتوضيحية .    </vt:lpstr>
      <vt:lpstr>وهى تقارير آنية عن الأحداث ،ويشتخدم هذا الشكل الإخبارى بالمجلة فى حالة القيام بتغطية شاملة لأحداث عدة متشابهة ليتم عرضها داخل قصة إخبارية واحدة ، أو حدث تقع وقائعه فى أماكن عدة  فى آن واحد ويشترك فيه أطراف عدة ، مثل تغطية وقائع حرب .                     (4) القصة الإخبارية الجانبية Side bar story : : عبارة عن تقرير إخبارى مختصر ومكثف يتصل مباشرة بقصة إخبارية معينة أو تقرير إخبارى منشور ، وتبرز عادة جوانب إنسانية ، أو ردود فعل تجاه حدث ما  : ولها عدة أغراض ، منها : - إبراز تأثير الأخبار . - إضافة بعد إنسانى لهذه الأخبار . - إضافة معلومات وخلفيات وردود فعل قد يكون من الصعب وضعها بالصورة المناسبة داخل القصة الإخبارية أو التقرير الإخبارى . ومن أنماط القصص الإخبارية  الجانبية :  1- القصة الجانبية الشخصية : وتقوم برسم صورة شخصية قلمية لأشخاص بارزة داخل الحدث . 2- القصة الجانبية الإنسانية التى تدعو للتعاطف : وهدفها خلق التعاطف بتقديم نموذج إنسانى من خلال قصة إخبارية جادة ، مثل : الطفلة التى ظلت على قيد الحياة لعدة أيام بدون طعام ولا شراب أو رعاية بعد وفاة والديها مختنقين بالغاز . 3- القصة الجانبية التى تقدم ردود الفعل : وتتضمن التعليقات التى تبديها بعض الشخصيات أو الجهات على حدث فى أماكن مختلفة ، وعلى مستويات عدة ، مثل ردود الفعل المحلية والعربية والدولية حول إنسحاب أثيوبيا والسودان من مفوضات سد النهضة  والتى كانت تجري بواشنطن تحت رعاية أمريكية . </vt:lpstr>
      <vt:lpstr>4-  القصة الجانبية النفسية : ويسعى المحرر من خلالها إلى الغوص فى أعماق النفس البشرية ليعكس حالتها النفسية والعاطفية وقت إعلان حدث ما مؤثر عليها وبعده .  ويراعى المحرر هنا التركيز على وصف الجو النفسى ، وإبراز نقاط تجعل القارئ يشعر بالتوحد النفسى مع الأشخاص الذين يرد ذكرهم داخل القصة الإخبارية ، مثال : حالة الجمهور تجاه  وفاة فنان محبوب ، أو قصة معاناة مواطنة إيطالية  مع مرض كورونا حتى وفاتها على لسان إبنتها . 5- القصة الجانبية المشرقة أو الباسمة : وهى قصص إخبارية قصيرة يغلب على أسلوبا الفكاهة والسخرية ، ودفها بعث الأمل والتفاؤل والإشراق لدى الجمهور الذين يطالعون عشرات القصص الإخبارية الجادة المليئة بالحداث الغير سارة أحياناً  ، وتنشرها المجلات بهدف تسلية القراء ، وتحقيق نوع من الاسترخاء النفسى والارتياح لديهم ، مثال :قصة عن المصريون يواجهون كورونا بالنكت المضحكة .                                                            خلاصة : إن الإصدار الأسبوعى أو عيره للمجلة يمنحها الوقت الكافى لتدعيم الخبر بالمعلومات والبيانات التى تشرح الحدث وتكشف أبعاده ودلالاته المختلفة ، إن التغطية الصحفية لسؤال لماذا وقع الحدث؟ ترتفع فى المجلة الأسبوعية بسبب أن الإصدار الأسبوعى للمجلة يساعدها على تقديم المعلومات الخلفية اللازمة للخبر ، وى الخلفية التى تجيب على السؤال : لماذا ؟ كذلك تهتم المجلة بالأخبار المركبة التى تصف عدداً من الوقائع والربط بينها فى الخبر الواحد ، إلى اهتمامها بالأخبار القائمة على سرد معلومات ، وتنخفض فيها نسبة الأخبار القائمة على سرد أحاث والوقائع والتصريحات ، لأن الإصدار الأسبوعى يفوت عليه الأحداث والتصريحات التى سبق نشرها فى الجرائد اليومية ، ولكن يتيح لها الحصول على المعلومات الخلفية عن الأحداث </vt:lpstr>
      <vt:lpstr>وإلى اللقاء فى محاضرات قادمة نستكمل فيها باقى الأشكال ( أو الفنون ) الصحفية بالمجلة.   مع أمنياتى بالتوفيق والنجاح   دكتور/ عادل صادق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فى مادة تحرير المجلة</dc:title>
  <dc:creator>pc</dc:creator>
  <cp:lastModifiedBy>مستخدم غير معروف</cp:lastModifiedBy>
  <cp:revision>69</cp:revision>
  <dcterms:created xsi:type="dcterms:W3CDTF">2020-03-29T23:29:42Z</dcterms:created>
  <dcterms:modified xsi:type="dcterms:W3CDTF">2020-03-31T03:02:44Z</dcterms:modified>
</cp:coreProperties>
</file>