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36"/>
  </p:notesMasterIdLst>
  <p:handoutMasterIdLst>
    <p:handoutMasterId r:id="rId37"/>
  </p:handoutMasterIdLst>
  <p:sldIdLst>
    <p:sldId id="286" r:id="rId2"/>
    <p:sldId id="327" r:id="rId3"/>
    <p:sldId id="315" r:id="rId4"/>
    <p:sldId id="280" r:id="rId5"/>
    <p:sldId id="308" r:id="rId6"/>
    <p:sldId id="289" r:id="rId7"/>
    <p:sldId id="322" r:id="rId8"/>
    <p:sldId id="309" r:id="rId9"/>
    <p:sldId id="290" r:id="rId10"/>
    <p:sldId id="304" r:id="rId11"/>
    <p:sldId id="311" r:id="rId12"/>
    <p:sldId id="288" r:id="rId13"/>
    <p:sldId id="316" r:id="rId14"/>
    <p:sldId id="329" r:id="rId15"/>
    <p:sldId id="320" r:id="rId16"/>
    <p:sldId id="313" r:id="rId17"/>
    <p:sldId id="317" r:id="rId18"/>
    <p:sldId id="312" r:id="rId19"/>
    <p:sldId id="305" r:id="rId20"/>
    <p:sldId id="318" r:id="rId21"/>
    <p:sldId id="293" r:id="rId22"/>
    <p:sldId id="310" r:id="rId23"/>
    <p:sldId id="323" r:id="rId24"/>
    <p:sldId id="294" r:id="rId25"/>
    <p:sldId id="295" r:id="rId26"/>
    <p:sldId id="296" r:id="rId27"/>
    <p:sldId id="297" r:id="rId28"/>
    <p:sldId id="324" r:id="rId29"/>
    <p:sldId id="300" r:id="rId30"/>
    <p:sldId id="301" r:id="rId31"/>
    <p:sldId id="330" r:id="rId32"/>
    <p:sldId id="321" r:id="rId33"/>
    <p:sldId id="302" r:id="rId34"/>
    <p:sldId id="326" r:id="rId35"/>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initials="a" lastIdx="1" clrIdx="0">
    <p:extLst>
      <p:ext uri="{19B8F6BF-5375-455C-9EA6-DF929625EA0E}">
        <p15:presenceInfo xmlns:p15="http://schemas.microsoft.com/office/powerpoint/2012/main" userId="ah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6A6A6"/>
    <a:srgbClr val="2D2D98"/>
    <a:srgbClr val="5690C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4660"/>
  </p:normalViewPr>
  <p:slideViewPr>
    <p:cSldViewPr snapToGrid="0">
      <p:cViewPr>
        <p:scale>
          <a:sx n="73" d="100"/>
          <a:sy n="73" d="100"/>
        </p:scale>
        <p:origin x="756" y="54"/>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1" d="100"/>
          <a:sy n="81"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17T01:12:34.225" idx="1">
    <p:pos x="7669" y="92"/>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46056-201A-46F5-B13C-9949BE9B1D1D}" type="doc">
      <dgm:prSet loTypeId="urn:microsoft.com/office/officeart/2011/layout/HexagonRadial" loCatId="officeonline" qsTypeId="urn:microsoft.com/office/officeart/2005/8/quickstyle/simple3" qsCatId="simple" csTypeId="urn:microsoft.com/office/officeart/2005/8/colors/colorful1" csCatId="colorful" phldr="1"/>
      <dgm:spPr/>
      <dgm:t>
        <a:bodyPr/>
        <a:lstStyle/>
        <a:p>
          <a:endParaRPr lang="en-US"/>
        </a:p>
      </dgm:t>
    </dgm:pt>
    <dgm:pt modelId="{4AEAB341-5A89-4BCC-87CE-EDE4ACC919C5}">
      <dgm:prSet phldrT="[Text]" custT="1"/>
      <dgm:spPr/>
      <dgm:t>
        <a:bodyPr/>
        <a:lstStyle/>
        <a:p>
          <a:pPr rtl="1"/>
          <a:r>
            <a:rPr lang="ar-SA" sz="2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بعض أنواع البيانات الإخبارية</a:t>
          </a:r>
          <a:endParaRPr lang="en-US" sz="2400" dirty="0">
            <a:solidFill>
              <a:schemeClr val="bg1"/>
            </a:solidFill>
            <a:latin typeface="Calibri" panose="020F0502020204030204" pitchFamily="34" charset="0"/>
            <a:cs typeface="Calibri" panose="020F0502020204030204" pitchFamily="34" charset="0"/>
          </a:endParaRPr>
        </a:p>
      </dgm:t>
    </dgm:pt>
    <dgm:pt modelId="{E6A641B8-3162-424C-A98C-457CC878B9A9}" type="parTrans" cxnId="{6BBD9322-437E-453F-81E6-7F3F7E36C428}">
      <dgm:prSet/>
      <dgm:spPr/>
      <dgm:t>
        <a:bodyPr/>
        <a:lstStyle/>
        <a:p>
          <a:endParaRPr lang="en-US"/>
        </a:p>
      </dgm:t>
    </dgm:pt>
    <dgm:pt modelId="{CD912A25-352A-4F1A-9D3E-29C386CC3C6A}" type="sibTrans" cxnId="{6BBD9322-437E-453F-81E6-7F3F7E36C428}">
      <dgm:prSet/>
      <dgm:spPr/>
      <dgm:t>
        <a:bodyPr/>
        <a:lstStyle/>
        <a:p>
          <a:endParaRPr lang="en-US"/>
        </a:p>
      </dgm:t>
    </dgm:pt>
    <dgm:pt modelId="{54389381-F0FD-47A4-BA24-0150022D029E}">
      <dgm:prSet phldrT="[Text]" custT="1"/>
      <dgm:spPr/>
      <dgm:t>
        <a:bodyPr/>
        <a:lstStyle/>
        <a:p>
          <a:r>
            <a:rPr lang="ar-SA" sz="24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الأخبارية الحقائقية</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CD6DB3FF-2E4F-4FA2-816E-316FD907C0D3}" type="parTrans" cxnId="{E848FADD-CE43-4E84-A282-09BD1E012367}">
      <dgm:prSet/>
      <dgm:spPr/>
      <dgm:t>
        <a:bodyPr/>
        <a:lstStyle/>
        <a:p>
          <a:endParaRPr lang="en-US"/>
        </a:p>
      </dgm:t>
    </dgm:pt>
    <dgm:pt modelId="{DCA06F0F-F55C-4F2C-9470-55E7E2F319F1}" type="sibTrans" cxnId="{E848FADD-CE43-4E84-A282-09BD1E012367}">
      <dgm:prSet/>
      <dgm:spPr/>
      <dgm:t>
        <a:bodyPr/>
        <a:lstStyle/>
        <a:p>
          <a:endParaRPr lang="en-US"/>
        </a:p>
      </dgm:t>
    </dgm:pt>
    <dgm:pt modelId="{350186AB-AFDD-47E8-8A72-250BEA53575C}">
      <dgm:prSet phldrT="[Text]" custT="1"/>
      <dgm:spPr/>
      <dgm:t>
        <a:bodyPr/>
        <a:lstStyle/>
        <a:p>
          <a:r>
            <a:rPr lang="ar-SA" sz="24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الإخبارية الدفاعية</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0A60D117-DEC6-4FCE-AEAD-A28F4B725FB1}" type="parTrans" cxnId="{FA46BF34-94D7-45CA-9CB7-87012F9C083F}">
      <dgm:prSet/>
      <dgm:spPr/>
      <dgm:t>
        <a:bodyPr/>
        <a:lstStyle/>
        <a:p>
          <a:endParaRPr lang="en-US"/>
        </a:p>
      </dgm:t>
    </dgm:pt>
    <dgm:pt modelId="{BBB4A6AD-E396-4E29-ABE4-C5C674040652}" type="sibTrans" cxnId="{FA46BF34-94D7-45CA-9CB7-87012F9C083F}">
      <dgm:prSet/>
      <dgm:spPr/>
      <dgm:t>
        <a:bodyPr/>
        <a:lstStyle/>
        <a:p>
          <a:endParaRPr lang="en-US"/>
        </a:p>
      </dgm:t>
    </dgm:pt>
    <dgm:pt modelId="{C3F1057D-D53B-4F55-B974-914186B86A49}">
      <dgm:prSet phldrT="[Text]" custT="1"/>
      <dgm:spPr/>
      <dgm:t>
        <a:bodyPr/>
        <a:lstStyle/>
        <a:p>
          <a:r>
            <a:rPr lang="ar-SA" sz="24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الإخبارية للإعلان عن حدث وقتي</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BD44E9EB-8CF0-4B1E-8207-209A804546B3}" type="parTrans" cxnId="{FBA8A3E5-B509-48DD-8E35-70490792BC4D}">
      <dgm:prSet/>
      <dgm:spPr/>
      <dgm:t>
        <a:bodyPr/>
        <a:lstStyle/>
        <a:p>
          <a:endParaRPr lang="en-US"/>
        </a:p>
      </dgm:t>
    </dgm:pt>
    <dgm:pt modelId="{5D0FE222-4A94-4DE2-AF54-A53EFF636BAF}" type="sibTrans" cxnId="{FBA8A3E5-B509-48DD-8E35-70490792BC4D}">
      <dgm:prSet/>
      <dgm:spPr/>
      <dgm:t>
        <a:bodyPr/>
        <a:lstStyle/>
        <a:p>
          <a:endParaRPr lang="en-US"/>
        </a:p>
      </dgm:t>
    </dgm:pt>
    <dgm:pt modelId="{CD5ABD2F-1AC5-4B12-BBAC-CF1F27380134}">
      <dgm:prSet phldrT="[Text]"/>
      <dgm:spPr/>
      <dgm:t>
        <a:bodyPr/>
        <a:lstStyle/>
        <a:p>
          <a:endParaRPr lang="en-US"/>
        </a:p>
      </dgm:t>
    </dgm:pt>
    <dgm:pt modelId="{E117EF7C-C025-4A11-B1C0-4D90CBD6437D}" type="parTrans" cxnId="{DF2D21C9-6DED-42CE-B815-7FA188BCC050}">
      <dgm:prSet/>
      <dgm:spPr/>
      <dgm:t>
        <a:bodyPr/>
        <a:lstStyle/>
        <a:p>
          <a:endParaRPr lang="en-US"/>
        </a:p>
      </dgm:t>
    </dgm:pt>
    <dgm:pt modelId="{6CDCA820-9609-4E36-9BE5-F08675038B4A}" type="sibTrans" cxnId="{DF2D21C9-6DED-42CE-B815-7FA188BCC050}">
      <dgm:prSet/>
      <dgm:spPr/>
      <dgm:t>
        <a:bodyPr/>
        <a:lstStyle/>
        <a:p>
          <a:endParaRPr lang="en-US"/>
        </a:p>
      </dgm:t>
    </dgm:pt>
    <dgm:pt modelId="{9D236E68-69A9-4CBB-B439-5B1693A6C4CF}">
      <dgm:prSet custT="1"/>
      <dgm:spPr/>
      <dgm:t>
        <a:bodyPr/>
        <a:lstStyle/>
        <a:p>
          <a:r>
            <a:rPr lang="ar-SA" sz="24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بيانات الأخبار السيئة</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64AA40EC-157E-4463-A55A-B20B9A6B540A}" type="parTrans" cxnId="{CF4F4326-E3FA-4B3E-964E-1C5B15DD345D}">
      <dgm:prSet/>
      <dgm:spPr/>
      <dgm:t>
        <a:bodyPr/>
        <a:lstStyle/>
        <a:p>
          <a:endParaRPr lang="en-US"/>
        </a:p>
      </dgm:t>
    </dgm:pt>
    <dgm:pt modelId="{8A47B48B-3F16-445E-8CE2-89CE3011C00C}" type="sibTrans" cxnId="{CF4F4326-E3FA-4B3E-964E-1C5B15DD345D}">
      <dgm:prSet/>
      <dgm:spPr/>
      <dgm:t>
        <a:bodyPr/>
        <a:lstStyle/>
        <a:p>
          <a:endParaRPr lang="en-US"/>
        </a:p>
      </dgm:t>
    </dgm:pt>
    <dgm:pt modelId="{A345D8C3-9CEC-4E35-8C57-435CFD764C5D}">
      <dgm:prSet phldrT="[Text]" custT="1"/>
      <dgm:spPr/>
      <dgm:t>
        <a:bodyPr/>
        <a:lstStyle/>
        <a:p>
          <a:r>
            <a:rPr lang="ar-SA" sz="24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الإخبارية للإعلان عن شيء ما </a:t>
          </a: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D5F6AC0-B9CC-4FD3-8281-4E71A5F67D3F}" type="sibTrans" cxnId="{DF983775-78FC-4BB4-848D-ACBE7C03C318}">
      <dgm:prSet/>
      <dgm:spPr/>
      <dgm:t>
        <a:bodyPr/>
        <a:lstStyle/>
        <a:p>
          <a:endParaRPr lang="en-US"/>
        </a:p>
      </dgm:t>
    </dgm:pt>
    <dgm:pt modelId="{E3FA4BA8-E153-44EA-848D-C88547BA518F}" type="parTrans" cxnId="{DF983775-78FC-4BB4-848D-ACBE7C03C318}">
      <dgm:prSet/>
      <dgm:spPr/>
      <dgm:t>
        <a:bodyPr/>
        <a:lstStyle/>
        <a:p>
          <a:endParaRPr lang="en-US"/>
        </a:p>
      </dgm:t>
    </dgm:pt>
    <dgm:pt modelId="{FF59D331-795F-45F7-B2FD-05551973711D}">
      <dgm:prSet phldrT="[Text]" phldr="1"/>
      <dgm:spPr/>
      <dgm:t>
        <a:bodyPr/>
        <a:lstStyle/>
        <a:p>
          <a:endParaRPr lang="en-US"/>
        </a:p>
      </dgm:t>
    </dgm:pt>
    <dgm:pt modelId="{705E5266-759D-4D83-9E63-23A5AE202426}" type="sibTrans" cxnId="{102A29D0-EB4E-4238-965A-EE4DCCF3EE1B}">
      <dgm:prSet/>
      <dgm:spPr/>
      <dgm:t>
        <a:bodyPr/>
        <a:lstStyle/>
        <a:p>
          <a:endParaRPr lang="en-US"/>
        </a:p>
      </dgm:t>
    </dgm:pt>
    <dgm:pt modelId="{B1FD107B-3CA0-4EB8-94D8-BF8A8227434F}" type="parTrans" cxnId="{102A29D0-EB4E-4238-965A-EE4DCCF3EE1B}">
      <dgm:prSet/>
      <dgm:spPr/>
      <dgm:t>
        <a:bodyPr/>
        <a:lstStyle/>
        <a:p>
          <a:endParaRPr lang="en-US"/>
        </a:p>
      </dgm:t>
    </dgm:pt>
    <dgm:pt modelId="{4369BEE1-1EC9-4A24-B243-25967DFC32FD}">
      <dgm:prSet/>
      <dgm:spPr/>
      <dgm:t>
        <a:bodyPr/>
        <a:lstStyle/>
        <a:p>
          <a:endParaRPr lang="en-US"/>
        </a:p>
      </dgm:t>
    </dgm:pt>
    <dgm:pt modelId="{886E6B17-A7BE-4786-8646-2316E9A0310F}" type="parTrans" cxnId="{DBE14025-4AD5-46F6-947B-A48D69E11DEC}">
      <dgm:prSet/>
      <dgm:spPr/>
      <dgm:t>
        <a:bodyPr/>
        <a:lstStyle/>
        <a:p>
          <a:endParaRPr lang="en-US"/>
        </a:p>
      </dgm:t>
    </dgm:pt>
    <dgm:pt modelId="{98AD5C45-53D8-4578-8091-4E0184782822}" type="sibTrans" cxnId="{DBE14025-4AD5-46F6-947B-A48D69E11DEC}">
      <dgm:prSet/>
      <dgm:spPr/>
      <dgm:t>
        <a:bodyPr/>
        <a:lstStyle/>
        <a:p>
          <a:endParaRPr lang="en-US"/>
        </a:p>
      </dgm:t>
    </dgm:pt>
    <dgm:pt modelId="{A04E7304-FBC7-4BFB-AA68-C85F4665EB8C}">
      <dgm:prSet/>
      <dgm:spPr/>
      <dgm:t>
        <a:bodyPr/>
        <a:lstStyle/>
        <a:p>
          <a:endParaRPr lang="en-US"/>
        </a:p>
      </dgm:t>
    </dgm:pt>
    <dgm:pt modelId="{437B2E98-9836-4925-9089-8A1D79A0E912}" type="parTrans" cxnId="{2B547C6B-EFBF-4EFE-87B1-0E5E5AC8FE50}">
      <dgm:prSet/>
      <dgm:spPr/>
      <dgm:t>
        <a:bodyPr/>
        <a:lstStyle/>
        <a:p>
          <a:endParaRPr lang="en-US"/>
        </a:p>
      </dgm:t>
    </dgm:pt>
    <dgm:pt modelId="{79BB3306-9E4D-4040-B97F-24B9F133174C}" type="sibTrans" cxnId="{2B547C6B-EFBF-4EFE-87B1-0E5E5AC8FE50}">
      <dgm:prSet/>
      <dgm:spPr/>
      <dgm:t>
        <a:bodyPr/>
        <a:lstStyle/>
        <a:p>
          <a:endParaRPr lang="en-US"/>
        </a:p>
      </dgm:t>
    </dgm:pt>
    <dgm:pt modelId="{F1D37ED1-2E4D-4288-8AE7-5B26FDB1A146}" type="pres">
      <dgm:prSet presAssocID="{A2D46056-201A-46F5-B13C-9949BE9B1D1D}" presName="Name0" presStyleCnt="0">
        <dgm:presLayoutVars>
          <dgm:chMax val="1"/>
          <dgm:chPref val="1"/>
          <dgm:dir/>
          <dgm:animOne val="branch"/>
          <dgm:animLvl val="lvl"/>
        </dgm:presLayoutVars>
      </dgm:prSet>
      <dgm:spPr/>
      <dgm:t>
        <a:bodyPr/>
        <a:lstStyle/>
        <a:p>
          <a:endParaRPr lang="en-US"/>
        </a:p>
      </dgm:t>
    </dgm:pt>
    <dgm:pt modelId="{DDAD8859-5F18-4AA8-A7E2-54010A222D8F}" type="pres">
      <dgm:prSet presAssocID="{4AEAB341-5A89-4BCC-87CE-EDE4ACC919C5}" presName="Parent" presStyleLbl="node0" presStyleIdx="0" presStyleCnt="1" custLinFactNeighborY="-1396">
        <dgm:presLayoutVars>
          <dgm:chMax val="6"/>
          <dgm:chPref val="6"/>
        </dgm:presLayoutVars>
      </dgm:prSet>
      <dgm:spPr/>
      <dgm:t>
        <a:bodyPr/>
        <a:lstStyle/>
        <a:p>
          <a:endParaRPr lang="en-US"/>
        </a:p>
      </dgm:t>
    </dgm:pt>
    <dgm:pt modelId="{AB405410-BCDC-45A4-8419-03F63985147A}" type="pres">
      <dgm:prSet presAssocID="{54389381-F0FD-47A4-BA24-0150022D029E}" presName="Accent1" presStyleCnt="0"/>
      <dgm:spPr/>
    </dgm:pt>
    <dgm:pt modelId="{EC01A615-2D25-4147-B7CB-CA5543869082}" type="pres">
      <dgm:prSet presAssocID="{54389381-F0FD-47A4-BA24-0150022D029E}" presName="Accent" presStyleLbl="bgShp" presStyleIdx="0" presStyleCnt="6"/>
      <dgm:spPr/>
    </dgm:pt>
    <dgm:pt modelId="{444EA13C-68A6-47C7-AF48-A3779DA0D666}" type="pres">
      <dgm:prSet presAssocID="{54389381-F0FD-47A4-BA24-0150022D029E}" presName="Child1" presStyleLbl="node1" presStyleIdx="0" presStyleCnt="6" custLinFactNeighborX="722" custLinFactNeighborY="-62628">
        <dgm:presLayoutVars>
          <dgm:chMax val="0"/>
          <dgm:chPref val="0"/>
          <dgm:bulletEnabled val="1"/>
        </dgm:presLayoutVars>
      </dgm:prSet>
      <dgm:spPr/>
      <dgm:t>
        <a:bodyPr/>
        <a:lstStyle/>
        <a:p>
          <a:endParaRPr lang="en-US"/>
        </a:p>
      </dgm:t>
    </dgm:pt>
    <dgm:pt modelId="{FB26EAC2-DDC3-4ABD-8953-BBA6E455B8F6}" type="pres">
      <dgm:prSet presAssocID="{350186AB-AFDD-47E8-8A72-250BEA53575C}" presName="Accent2" presStyleCnt="0"/>
      <dgm:spPr/>
    </dgm:pt>
    <dgm:pt modelId="{7E14ADD0-A95F-410E-8F42-153E43857DA1}" type="pres">
      <dgm:prSet presAssocID="{350186AB-AFDD-47E8-8A72-250BEA53575C}" presName="Accent" presStyleLbl="bgShp" presStyleIdx="1" presStyleCnt="6"/>
      <dgm:spPr/>
    </dgm:pt>
    <dgm:pt modelId="{E8ACFC7D-FB46-4D7B-8C1D-3B9DF0F74DA8}" type="pres">
      <dgm:prSet presAssocID="{350186AB-AFDD-47E8-8A72-250BEA53575C}" presName="Child2" presStyleLbl="node1" presStyleIdx="1" presStyleCnt="6">
        <dgm:presLayoutVars>
          <dgm:chMax val="0"/>
          <dgm:chPref val="0"/>
          <dgm:bulletEnabled val="1"/>
        </dgm:presLayoutVars>
      </dgm:prSet>
      <dgm:spPr/>
      <dgm:t>
        <a:bodyPr/>
        <a:lstStyle/>
        <a:p>
          <a:endParaRPr lang="en-US"/>
        </a:p>
      </dgm:t>
    </dgm:pt>
    <dgm:pt modelId="{336D956C-B4A3-43A9-8E66-7421B12BAA8A}" type="pres">
      <dgm:prSet presAssocID="{FF59D331-795F-45F7-B2FD-05551973711D}" presName="Accent3" presStyleCnt="0"/>
      <dgm:spPr/>
    </dgm:pt>
    <dgm:pt modelId="{D9B9D5B5-96CC-4002-86CC-3DD1006FB04E}" type="pres">
      <dgm:prSet presAssocID="{FF59D331-795F-45F7-B2FD-05551973711D}" presName="Accent" presStyleLbl="bgShp" presStyleIdx="2" presStyleCnt="6"/>
      <dgm:spPr/>
    </dgm:pt>
    <dgm:pt modelId="{CA056DCF-02D8-4E02-8619-B3F6B6291DF0}" type="pres">
      <dgm:prSet presAssocID="{FF59D331-795F-45F7-B2FD-05551973711D}" presName="Child3" presStyleLbl="node1" presStyleIdx="2" presStyleCnt="6" custLinFactNeighborX="89" custLinFactNeighborY="-306">
        <dgm:presLayoutVars>
          <dgm:chMax val="0"/>
          <dgm:chPref val="0"/>
          <dgm:bulletEnabled val="1"/>
        </dgm:presLayoutVars>
      </dgm:prSet>
      <dgm:spPr/>
      <dgm:t>
        <a:bodyPr/>
        <a:lstStyle/>
        <a:p>
          <a:endParaRPr lang="en-US"/>
        </a:p>
      </dgm:t>
    </dgm:pt>
    <dgm:pt modelId="{D4B62957-0365-415D-AAD2-935C16C99900}" type="pres">
      <dgm:prSet presAssocID="{9D236E68-69A9-4CBB-B439-5B1693A6C4CF}" presName="Accent4" presStyleCnt="0"/>
      <dgm:spPr/>
    </dgm:pt>
    <dgm:pt modelId="{FF2402EB-824E-4DD4-A937-A8653FE83641}" type="pres">
      <dgm:prSet presAssocID="{9D236E68-69A9-4CBB-B439-5B1693A6C4CF}" presName="Accent" presStyleLbl="bgShp" presStyleIdx="3" presStyleCnt="6"/>
      <dgm:spPr/>
    </dgm:pt>
    <dgm:pt modelId="{F94A8BD5-0E87-4095-A79D-5314FE625247}" type="pres">
      <dgm:prSet presAssocID="{9D236E68-69A9-4CBB-B439-5B1693A6C4CF}" presName="Child4" presStyleLbl="node1" presStyleIdx="3" presStyleCnt="6" custLinFactNeighborX="91801" custLinFactNeighborY="-61881">
        <dgm:presLayoutVars>
          <dgm:chMax val="0"/>
          <dgm:chPref val="0"/>
          <dgm:bulletEnabled val="1"/>
        </dgm:presLayoutVars>
      </dgm:prSet>
      <dgm:spPr/>
      <dgm:t>
        <a:bodyPr/>
        <a:lstStyle/>
        <a:p>
          <a:endParaRPr lang="en-US"/>
        </a:p>
      </dgm:t>
    </dgm:pt>
    <dgm:pt modelId="{A8FBEA22-8B31-4646-9829-C90EEB58CACC}" type="pres">
      <dgm:prSet presAssocID="{C3F1057D-D53B-4F55-B974-914186B86A49}" presName="Accent5" presStyleCnt="0"/>
      <dgm:spPr/>
    </dgm:pt>
    <dgm:pt modelId="{7945B4BB-0F4B-41CB-9B44-57373A8CBB76}" type="pres">
      <dgm:prSet presAssocID="{C3F1057D-D53B-4F55-B974-914186B86A49}" presName="Accent" presStyleLbl="bgShp" presStyleIdx="4" presStyleCnt="6"/>
      <dgm:spPr/>
    </dgm:pt>
    <dgm:pt modelId="{A3CC80FC-953F-444A-A5A1-48C0CA9CFBDE}" type="pres">
      <dgm:prSet presAssocID="{C3F1057D-D53B-4F55-B974-914186B86A49}" presName="Child5" presStyleLbl="node1" presStyleIdx="4" presStyleCnt="6">
        <dgm:presLayoutVars>
          <dgm:chMax val="0"/>
          <dgm:chPref val="0"/>
          <dgm:bulletEnabled val="1"/>
        </dgm:presLayoutVars>
      </dgm:prSet>
      <dgm:spPr/>
      <dgm:t>
        <a:bodyPr/>
        <a:lstStyle/>
        <a:p>
          <a:endParaRPr lang="en-US"/>
        </a:p>
      </dgm:t>
    </dgm:pt>
    <dgm:pt modelId="{71865F10-CD84-4905-B963-87942E946AFF}" type="pres">
      <dgm:prSet presAssocID="{A345D8C3-9CEC-4E35-8C57-435CFD764C5D}" presName="Accent6" presStyleCnt="0"/>
      <dgm:spPr/>
    </dgm:pt>
    <dgm:pt modelId="{405B240A-53BF-4BA2-BEB6-A39C6C3BC326}" type="pres">
      <dgm:prSet presAssocID="{A345D8C3-9CEC-4E35-8C57-435CFD764C5D}" presName="Accent" presStyleLbl="bgShp" presStyleIdx="5" presStyleCnt="6"/>
      <dgm:spPr/>
    </dgm:pt>
    <dgm:pt modelId="{9DC64A79-AE49-417E-99FF-B3A1782FC8A4}" type="pres">
      <dgm:prSet presAssocID="{A345D8C3-9CEC-4E35-8C57-435CFD764C5D}" presName="Child6" presStyleLbl="node1" presStyleIdx="5" presStyleCnt="6">
        <dgm:presLayoutVars>
          <dgm:chMax val="0"/>
          <dgm:chPref val="0"/>
          <dgm:bulletEnabled val="1"/>
        </dgm:presLayoutVars>
      </dgm:prSet>
      <dgm:spPr/>
      <dgm:t>
        <a:bodyPr/>
        <a:lstStyle/>
        <a:p>
          <a:endParaRPr lang="en-US"/>
        </a:p>
      </dgm:t>
    </dgm:pt>
  </dgm:ptLst>
  <dgm:cxnLst>
    <dgm:cxn modelId="{87753116-52C0-4FCA-AC79-14A0E3EEE40E}" type="presOf" srcId="{A345D8C3-9CEC-4E35-8C57-435CFD764C5D}" destId="{9DC64A79-AE49-417E-99FF-B3A1782FC8A4}" srcOrd="0" destOrd="0" presId="urn:microsoft.com/office/officeart/2011/layout/HexagonRadial"/>
    <dgm:cxn modelId="{E848FADD-CE43-4E84-A282-09BD1E012367}" srcId="{4AEAB341-5A89-4BCC-87CE-EDE4ACC919C5}" destId="{54389381-F0FD-47A4-BA24-0150022D029E}" srcOrd="0" destOrd="0" parTransId="{CD6DB3FF-2E4F-4FA2-816E-316FD907C0D3}" sibTransId="{DCA06F0F-F55C-4F2C-9470-55E7E2F319F1}"/>
    <dgm:cxn modelId="{DBE14025-4AD5-46F6-947B-A48D69E11DEC}" srcId="{A2D46056-201A-46F5-B13C-9949BE9B1D1D}" destId="{4369BEE1-1EC9-4A24-B243-25967DFC32FD}" srcOrd="1" destOrd="0" parTransId="{886E6B17-A7BE-4786-8646-2316E9A0310F}" sibTransId="{98AD5C45-53D8-4578-8091-4E0184782822}"/>
    <dgm:cxn modelId="{C121E3C5-C100-4F53-A9FE-52C2910E86FE}" type="presOf" srcId="{A2D46056-201A-46F5-B13C-9949BE9B1D1D}" destId="{F1D37ED1-2E4D-4288-8AE7-5B26FDB1A146}" srcOrd="0" destOrd="0" presId="urn:microsoft.com/office/officeart/2011/layout/HexagonRadial"/>
    <dgm:cxn modelId="{FA46BF34-94D7-45CA-9CB7-87012F9C083F}" srcId="{4AEAB341-5A89-4BCC-87CE-EDE4ACC919C5}" destId="{350186AB-AFDD-47E8-8A72-250BEA53575C}" srcOrd="1" destOrd="0" parTransId="{0A60D117-DEC6-4FCE-AEAD-A28F4B725FB1}" sibTransId="{BBB4A6AD-E396-4E29-ABE4-C5C674040652}"/>
    <dgm:cxn modelId="{E3AC933E-8E20-44E8-AD89-DC9868EF1896}" type="presOf" srcId="{4AEAB341-5A89-4BCC-87CE-EDE4ACC919C5}" destId="{DDAD8859-5F18-4AA8-A7E2-54010A222D8F}" srcOrd="0" destOrd="0" presId="urn:microsoft.com/office/officeart/2011/layout/HexagonRadial"/>
    <dgm:cxn modelId="{F1304C3A-C5F2-46C8-888F-23CAB8A3AB9A}" type="presOf" srcId="{C3F1057D-D53B-4F55-B974-914186B86A49}" destId="{A3CC80FC-953F-444A-A5A1-48C0CA9CFBDE}" srcOrd="0" destOrd="0" presId="urn:microsoft.com/office/officeart/2011/layout/HexagonRadial"/>
    <dgm:cxn modelId="{2B547C6B-EFBF-4EFE-87B1-0E5E5AC8FE50}" srcId="{A2D46056-201A-46F5-B13C-9949BE9B1D1D}" destId="{A04E7304-FBC7-4BFB-AA68-C85F4665EB8C}" srcOrd="2" destOrd="0" parTransId="{437B2E98-9836-4925-9089-8A1D79A0E912}" sibTransId="{79BB3306-9E4D-4040-B97F-24B9F133174C}"/>
    <dgm:cxn modelId="{CF4F4326-E3FA-4B3E-964E-1C5B15DD345D}" srcId="{4AEAB341-5A89-4BCC-87CE-EDE4ACC919C5}" destId="{9D236E68-69A9-4CBB-B439-5B1693A6C4CF}" srcOrd="3" destOrd="0" parTransId="{64AA40EC-157E-4463-A55A-B20B9A6B540A}" sibTransId="{8A47B48B-3F16-445E-8CE2-89CE3011C00C}"/>
    <dgm:cxn modelId="{6BBD9322-437E-453F-81E6-7F3F7E36C428}" srcId="{A2D46056-201A-46F5-B13C-9949BE9B1D1D}" destId="{4AEAB341-5A89-4BCC-87CE-EDE4ACC919C5}" srcOrd="0" destOrd="0" parTransId="{E6A641B8-3162-424C-A98C-457CC878B9A9}" sibTransId="{CD912A25-352A-4F1A-9D3E-29C386CC3C6A}"/>
    <dgm:cxn modelId="{FBA8A3E5-B509-48DD-8E35-70490792BC4D}" srcId="{4AEAB341-5A89-4BCC-87CE-EDE4ACC919C5}" destId="{C3F1057D-D53B-4F55-B974-914186B86A49}" srcOrd="4" destOrd="0" parTransId="{BD44E9EB-8CF0-4B1E-8207-209A804546B3}" sibTransId="{5D0FE222-4A94-4DE2-AF54-A53EFF636BAF}"/>
    <dgm:cxn modelId="{9EA3104C-03CB-44D3-BD66-8383AFFCABF2}" type="presOf" srcId="{9D236E68-69A9-4CBB-B439-5B1693A6C4CF}" destId="{F94A8BD5-0E87-4095-A79D-5314FE625247}" srcOrd="0" destOrd="0" presId="urn:microsoft.com/office/officeart/2011/layout/HexagonRadial"/>
    <dgm:cxn modelId="{DF983775-78FC-4BB4-848D-ACBE7C03C318}" srcId="{4AEAB341-5A89-4BCC-87CE-EDE4ACC919C5}" destId="{A345D8C3-9CEC-4E35-8C57-435CFD764C5D}" srcOrd="5" destOrd="0" parTransId="{E3FA4BA8-E153-44EA-848D-C88547BA518F}" sibTransId="{FD5F6AC0-B9CC-4FD3-8281-4E71A5F67D3F}"/>
    <dgm:cxn modelId="{E7F21D46-27F2-41F7-83F0-6FF11249BA4A}" type="presOf" srcId="{350186AB-AFDD-47E8-8A72-250BEA53575C}" destId="{E8ACFC7D-FB46-4D7B-8C1D-3B9DF0F74DA8}" srcOrd="0" destOrd="0" presId="urn:microsoft.com/office/officeart/2011/layout/HexagonRadial"/>
    <dgm:cxn modelId="{E6900EA7-D2B0-48FD-8D22-36E4FF25BE8A}" type="presOf" srcId="{54389381-F0FD-47A4-BA24-0150022D029E}" destId="{444EA13C-68A6-47C7-AF48-A3779DA0D666}" srcOrd="0" destOrd="0" presId="urn:microsoft.com/office/officeart/2011/layout/HexagonRadial"/>
    <dgm:cxn modelId="{DF2D21C9-6DED-42CE-B815-7FA188BCC050}" srcId="{4AEAB341-5A89-4BCC-87CE-EDE4ACC919C5}" destId="{CD5ABD2F-1AC5-4B12-BBAC-CF1F27380134}" srcOrd="6" destOrd="0" parTransId="{E117EF7C-C025-4A11-B1C0-4D90CBD6437D}" sibTransId="{6CDCA820-9609-4E36-9BE5-F08675038B4A}"/>
    <dgm:cxn modelId="{102A29D0-EB4E-4238-965A-EE4DCCF3EE1B}" srcId="{4AEAB341-5A89-4BCC-87CE-EDE4ACC919C5}" destId="{FF59D331-795F-45F7-B2FD-05551973711D}" srcOrd="2" destOrd="0" parTransId="{B1FD107B-3CA0-4EB8-94D8-BF8A8227434F}" sibTransId="{705E5266-759D-4D83-9E63-23A5AE202426}"/>
    <dgm:cxn modelId="{EB92E098-5AAB-4516-9B60-6B200B0CEA6F}" type="presOf" srcId="{FF59D331-795F-45F7-B2FD-05551973711D}" destId="{CA056DCF-02D8-4E02-8619-B3F6B6291DF0}" srcOrd="0" destOrd="0" presId="urn:microsoft.com/office/officeart/2011/layout/HexagonRadial"/>
    <dgm:cxn modelId="{8004A25F-D11A-4F61-AEE9-E586E02264A5}" type="presParOf" srcId="{F1D37ED1-2E4D-4288-8AE7-5B26FDB1A146}" destId="{DDAD8859-5F18-4AA8-A7E2-54010A222D8F}" srcOrd="0" destOrd="0" presId="urn:microsoft.com/office/officeart/2011/layout/HexagonRadial"/>
    <dgm:cxn modelId="{4E0170C0-8B12-4CEF-91C0-4434CB2B0147}" type="presParOf" srcId="{F1D37ED1-2E4D-4288-8AE7-5B26FDB1A146}" destId="{AB405410-BCDC-45A4-8419-03F63985147A}" srcOrd="1" destOrd="0" presId="urn:microsoft.com/office/officeart/2011/layout/HexagonRadial"/>
    <dgm:cxn modelId="{56AA7456-49B6-4BF4-B642-4B3E581F47E0}" type="presParOf" srcId="{AB405410-BCDC-45A4-8419-03F63985147A}" destId="{EC01A615-2D25-4147-B7CB-CA5543869082}" srcOrd="0" destOrd="0" presId="urn:microsoft.com/office/officeart/2011/layout/HexagonRadial"/>
    <dgm:cxn modelId="{62C96320-7508-4BCD-93AE-9E6BA73A9156}" type="presParOf" srcId="{F1D37ED1-2E4D-4288-8AE7-5B26FDB1A146}" destId="{444EA13C-68A6-47C7-AF48-A3779DA0D666}" srcOrd="2" destOrd="0" presId="urn:microsoft.com/office/officeart/2011/layout/HexagonRadial"/>
    <dgm:cxn modelId="{E6308454-1336-427C-92EB-0E4B49255DFD}" type="presParOf" srcId="{F1D37ED1-2E4D-4288-8AE7-5B26FDB1A146}" destId="{FB26EAC2-DDC3-4ABD-8953-BBA6E455B8F6}" srcOrd="3" destOrd="0" presId="urn:microsoft.com/office/officeart/2011/layout/HexagonRadial"/>
    <dgm:cxn modelId="{D5358E6E-097B-4F52-A799-BFFD067738FC}" type="presParOf" srcId="{FB26EAC2-DDC3-4ABD-8953-BBA6E455B8F6}" destId="{7E14ADD0-A95F-410E-8F42-153E43857DA1}" srcOrd="0" destOrd="0" presId="urn:microsoft.com/office/officeart/2011/layout/HexagonRadial"/>
    <dgm:cxn modelId="{A37DF36A-C9D1-4094-A974-BBD698EE0DB8}" type="presParOf" srcId="{F1D37ED1-2E4D-4288-8AE7-5B26FDB1A146}" destId="{E8ACFC7D-FB46-4D7B-8C1D-3B9DF0F74DA8}" srcOrd="4" destOrd="0" presId="urn:microsoft.com/office/officeart/2011/layout/HexagonRadial"/>
    <dgm:cxn modelId="{AC6F89AF-E350-4723-BC08-B5937730A3F1}" type="presParOf" srcId="{F1D37ED1-2E4D-4288-8AE7-5B26FDB1A146}" destId="{336D956C-B4A3-43A9-8E66-7421B12BAA8A}" srcOrd="5" destOrd="0" presId="urn:microsoft.com/office/officeart/2011/layout/HexagonRadial"/>
    <dgm:cxn modelId="{D3A4288F-9464-41F0-887D-5501D6FCCFA1}" type="presParOf" srcId="{336D956C-B4A3-43A9-8E66-7421B12BAA8A}" destId="{D9B9D5B5-96CC-4002-86CC-3DD1006FB04E}" srcOrd="0" destOrd="0" presId="urn:microsoft.com/office/officeart/2011/layout/HexagonRadial"/>
    <dgm:cxn modelId="{4CB76BCB-EC5A-4CBE-A4AB-E474C10C8658}" type="presParOf" srcId="{F1D37ED1-2E4D-4288-8AE7-5B26FDB1A146}" destId="{CA056DCF-02D8-4E02-8619-B3F6B6291DF0}" srcOrd="6" destOrd="0" presId="urn:microsoft.com/office/officeart/2011/layout/HexagonRadial"/>
    <dgm:cxn modelId="{25C1E35D-49EF-4744-B8E4-00A77AFE77B6}" type="presParOf" srcId="{F1D37ED1-2E4D-4288-8AE7-5B26FDB1A146}" destId="{D4B62957-0365-415D-AAD2-935C16C99900}" srcOrd="7" destOrd="0" presId="urn:microsoft.com/office/officeart/2011/layout/HexagonRadial"/>
    <dgm:cxn modelId="{E1DDC09A-5E4E-46CA-9CD8-D2F2D55D1BFB}" type="presParOf" srcId="{D4B62957-0365-415D-AAD2-935C16C99900}" destId="{FF2402EB-824E-4DD4-A937-A8653FE83641}" srcOrd="0" destOrd="0" presId="urn:microsoft.com/office/officeart/2011/layout/HexagonRadial"/>
    <dgm:cxn modelId="{4414DD33-4789-433E-AF20-105C7038C39F}" type="presParOf" srcId="{F1D37ED1-2E4D-4288-8AE7-5B26FDB1A146}" destId="{F94A8BD5-0E87-4095-A79D-5314FE625247}" srcOrd="8" destOrd="0" presId="urn:microsoft.com/office/officeart/2011/layout/HexagonRadial"/>
    <dgm:cxn modelId="{DFAF97E4-9B51-495C-AA6A-53743E21E5AB}" type="presParOf" srcId="{F1D37ED1-2E4D-4288-8AE7-5B26FDB1A146}" destId="{A8FBEA22-8B31-4646-9829-C90EEB58CACC}" srcOrd="9" destOrd="0" presId="urn:microsoft.com/office/officeart/2011/layout/HexagonRadial"/>
    <dgm:cxn modelId="{AE9CC034-0C56-40C4-9CB1-D74DEA4799A5}" type="presParOf" srcId="{A8FBEA22-8B31-4646-9829-C90EEB58CACC}" destId="{7945B4BB-0F4B-41CB-9B44-57373A8CBB76}" srcOrd="0" destOrd="0" presId="urn:microsoft.com/office/officeart/2011/layout/HexagonRadial"/>
    <dgm:cxn modelId="{CFF5DEF9-6F60-43DC-BA50-ECBEA9BEBD41}" type="presParOf" srcId="{F1D37ED1-2E4D-4288-8AE7-5B26FDB1A146}" destId="{A3CC80FC-953F-444A-A5A1-48C0CA9CFBDE}" srcOrd="10" destOrd="0" presId="urn:microsoft.com/office/officeart/2011/layout/HexagonRadial"/>
    <dgm:cxn modelId="{C80B1484-30D6-4E19-BE15-D64378949859}" type="presParOf" srcId="{F1D37ED1-2E4D-4288-8AE7-5B26FDB1A146}" destId="{71865F10-CD84-4905-B963-87942E946AFF}" srcOrd="11" destOrd="0" presId="urn:microsoft.com/office/officeart/2011/layout/HexagonRadial"/>
    <dgm:cxn modelId="{C1A3C0F9-C564-4E02-8754-8B53F37C1AA4}" type="presParOf" srcId="{71865F10-CD84-4905-B963-87942E946AFF}" destId="{405B240A-53BF-4BA2-BEB6-A39C6C3BC326}" srcOrd="0" destOrd="0" presId="urn:microsoft.com/office/officeart/2011/layout/HexagonRadial"/>
    <dgm:cxn modelId="{BCC804B4-5F4F-4BB2-AFD9-38DD3FF714EC}" type="presParOf" srcId="{F1D37ED1-2E4D-4288-8AE7-5B26FDB1A146}" destId="{9DC64A79-AE49-417E-99FF-B3A1782FC8A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D8859-5F18-4AA8-A7E2-54010A222D8F}">
      <dsp:nvSpPr>
        <dsp:cNvPr id="0" name=""/>
        <dsp:cNvSpPr/>
      </dsp:nvSpPr>
      <dsp:spPr>
        <a:xfrm>
          <a:off x="3679254" y="2000008"/>
          <a:ext cx="2581724" cy="2233296"/>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بعض أنواع البيانات الإخبارية</a:t>
          </a:r>
          <a:endParaRPr lang="en-US" sz="2400" kern="1200" dirty="0">
            <a:solidFill>
              <a:schemeClr val="bg1"/>
            </a:solidFill>
            <a:latin typeface="Calibri" panose="020F0502020204030204" pitchFamily="34" charset="0"/>
            <a:cs typeface="Calibri" panose="020F0502020204030204" pitchFamily="34" charset="0"/>
          </a:endParaRPr>
        </a:p>
      </dsp:txBody>
      <dsp:txXfrm>
        <a:off x="4107082" y="2370096"/>
        <a:ext cx="1726068" cy="1493120"/>
      </dsp:txXfrm>
    </dsp:sp>
    <dsp:sp modelId="{7E14ADD0-A95F-410E-8F42-153E43857DA1}">
      <dsp:nvSpPr>
        <dsp:cNvPr id="0" name=""/>
        <dsp:cNvSpPr/>
      </dsp:nvSpPr>
      <dsp:spPr>
        <a:xfrm>
          <a:off x="5295910" y="962703"/>
          <a:ext cx="974077" cy="83929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44EA13C-68A6-47C7-AF48-A3779DA0D666}">
      <dsp:nvSpPr>
        <dsp:cNvPr id="0" name=""/>
        <dsp:cNvSpPr/>
      </dsp:nvSpPr>
      <dsp:spPr>
        <a:xfrm>
          <a:off x="3932344" y="0"/>
          <a:ext cx="2115705" cy="1830333"/>
        </a:xfrm>
        <a:prstGeom prst="hexagon">
          <a:avLst>
            <a:gd name="adj" fmla="val 2857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الأخبارية الحقائقية</a:t>
          </a:r>
          <a:endParaRPr lang="en-US"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4282961" y="303325"/>
        <a:ext cx="1414471" cy="1223683"/>
      </dsp:txXfrm>
    </dsp:sp>
    <dsp:sp modelId="{D9B9D5B5-96CC-4002-86CC-3DD1006FB04E}">
      <dsp:nvSpPr>
        <dsp:cNvPr id="0" name=""/>
        <dsp:cNvSpPr/>
      </dsp:nvSpPr>
      <dsp:spPr>
        <a:xfrm>
          <a:off x="6432734" y="2531741"/>
          <a:ext cx="974077" cy="83929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8ACFC7D-FB46-4D7B-8C1D-3B9DF0F74DA8}">
      <dsp:nvSpPr>
        <dsp:cNvPr id="0" name=""/>
        <dsp:cNvSpPr/>
      </dsp:nvSpPr>
      <dsp:spPr>
        <a:xfrm>
          <a:off x="5857416" y="1125777"/>
          <a:ext cx="2115705" cy="1830333"/>
        </a:xfrm>
        <a:prstGeom prst="hexagon">
          <a:avLst>
            <a:gd name="adj" fmla="val 2857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الإخبارية الدفاعية</a:t>
          </a:r>
          <a:endParaRPr lang="en-US"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6208033" y="1429102"/>
        <a:ext cx="1414471" cy="1223683"/>
      </dsp:txXfrm>
    </dsp:sp>
    <dsp:sp modelId="{FF2402EB-824E-4DD4-A937-A8653FE83641}">
      <dsp:nvSpPr>
        <dsp:cNvPr id="0" name=""/>
        <dsp:cNvSpPr/>
      </dsp:nvSpPr>
      <dsp:spPr>
        <a:xfrm>
          <a:off x="5643023" y="4302889"/>
          <a:ext cx="974077" cy="83929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A056DCF-02D8-4E02-8619-B3F6B6291DF0}">
      <dsp:nvSpPr>
        <dsp:cNvPr id="0" name=""/>
        <dsp:cNvSpPr/>
      </dsp:nvSpPr>
      <dsp:spPr>
        <a:xfrm>
          <a:off x="5859299" y="3333325"/>
          <a:ext cx="2115705" cy="1830333"/>
        </a:xfrm>
        <a:prstGeom prst="hexagon">
          <a:avLst>
            <a:gd name="adj" fmla="val 2857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a:p>
      </dsp:txBody>
      <dsp:txXfrm>
        <a:off x="6209916" y="3636650"/>
        <a:ext cx="1414471" cy="1223683"/>
      </dsp:txXfrm>
    </dsp:sp>
    <dsp:sp modelId="{7945B4BB-0F4B-41CB-9B44-57373A8CBB76}">
      <dsp:nvSpPr>
        <dsp:cNvPr id="0" name=""/>
        <dsp:cNvSpPr/>
      </dsp:nvSpPr>
      <dsp:spPr>
        <a:xfrm>
          <a:off x="3684059" y="4486741"/>
          <a:ext cx="974077" cy="83929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94A8BD5-0E87-4095-A79D-5314FE625247}">
      <dsp:nvSpPr>
        <dsp:cNvPr id="0" name=""/>
        <dsp:cNvSpPr/>
      </dsp:nvSpPr>
      <dsp:spPr>
        <a:xfrm>
          <a:off x="5859307" y="3333334"/>
          <a:ext cx="2115705" cy="1830333"/>
        </a:xfrm>
        <a:prstGeom prst="hexagon">
          <a:avLst>
            <a:gd name="adj" fmla="val 2857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بيانات الأخبار السيئة</a:t>
          </a:r>
          <a:endParaRPr lang="en-US"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6209924" y="3636659"/>
        <a:ext cx="1414471" cy="1223683"/>
      </dsp:txXfrm>
    </dsp:sp>
    <dsp:sp modelId="{405B240A-53BF-4BA2-BEB6-A39C6C3BC326}">
      <dsp:nvSpPr>
        <dsp:cNvPr id="0" name=""/>
        <dsp:cNvSpPr/>
      </dsp:nvSpPr>
      <dsp:spPr>
        <a:xfrm>
          <a:off x="2528618" y="2918333"/>
          <a:ext cx="974077" cy="83929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3CC80FC-953F-444A-A5A1-48C0CA9CFBDE}">
      <dsp:nvSpPr>
        <dsp:cNvPr id="0" name=""/>
        <dsp:cNvSpPr/>
      </dsp:nvSpPr>
      <dsp:spPr>
        <a:xfrm>
          <a:off x="1967713" y="3340185"/>
          <a:ext cx="2115705" cy="1830333"/>
        </a:xfrm>
        <a:prstGeom prst="hexagon">
          <a:avLst>
            <a:gd name="adj" fmla="val 2857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الإخبارية للإعلان عن حدث وقتي</a:t>
          </a:r>
          <a:endParaRPr lang="en-US"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318330" y="3643510"/>
        <a:ext cx="1414471" cy="1223683"/>
      </dsp:txXfrm>
    </dsp:sp>
    <dsp:sp modelId="{9DC64A79-AE49-417E-99FF-B3A1782FC8A4}">
      <dsp:nvSpPr>
        <dsp:cNvPr id="0" name=""/>
        <dsp:cNvSpPr/>
      </dsp:nvSpPr>
      <dsp:spPr>
        <a:xfrm>
          <a:off x="1967713" y="1123259"/>
          <a:ext cx="2115705" cy="1830333"/>
        </a:xfrm>
        <a:prstGeom prst="hexagon">
          <a:avLst>
            <a:gd name="adj" fmla="val 2857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البيانات الإخبارية للإعلان عن شيء ما </a:t>
          </a:r>
          <a:endParaRPr lang="en-US" sz="24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318330" y="1426584"/>
        <a:ext cx="1414471" cy="122368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C65E4B-DF05-4CC7-8015-AF654268B2BB}" type="datetimeFigureOut">
              <a:rPr lang="zh-CN" altLang="en-US" smtClean="0"/>
              <a:t>2020/2/16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D6C3DC-3FDA-4636-A157-993992E91C03}" type="slidenum">
              <a:rPr lang="zh-CN" altLang="en-US" smtClean="0"/>
              <a:t>‹#›</a:t>
            </a:fld>
            <a:endParaRPr lang="zh-CN" altLang="en-US"/>
          </a:p>
        </p:txBody>
      </p:sp>
    </p:spTree>
    <p:extLst>
      <p:ext uri="{BB962C8B-B14F-4D97-AF65-F5344CB8AC3E}">
        <p14:creationId xmlns:p14="http://schemas.microsoft.com/office/powerpoint/2010/main" val="1629011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2020/2/16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354819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414540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t>12</a:t>
            </a:fld>
            <a:endParaRPr lang="zh-CN" altLang="en-US"/>
          </a:p>
        </p:txBody>
      </p:sp>
    </p:spTree>
    <p:extLst>
      <p:ext uri="{BB962C8B-B14F-4D97-AF65-F5344CB8AC3E}">
        <p14:creationId xmlns:p14="http://schemas.microsoft.com/office/powerpoint/2010/main" val="163964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1" y="0"/>
            <a:ext cx="121920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矩形 3"/>
          <p:cNvSpPr/>
          <p:nvPr userDrawn="1"/>
        </p:nvSpPr>
        <p:spPr>
          <a:xfrm>
            <a:off x="0" y="-1"/>
            <a:ext cx="12192000" cy="164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465482" y="-1"/>
            <a:ext cx="3168903" cy="16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693334"/>
            <a:ext cx="12192000" cy="164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8503332" y="6693334"/>
            <a:ext cx="3168903" cy="16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ae/imgres?imgurl=http://www.istockphoto.com/file_thumbview_approve/355838/2/Phoneman.jpg&amp;imgrefurl=http://www.istockphoto.com/imageindex/355/8/355838/&amp;h=270&amp;w=231&amp;sz=17&amp;tbnid=raya4OG2wsYJ:&amp;tbnh=108&amp;tbnw=92&amp;hl=ar&amp;start=38&amp;prev=/images%3Fq%3Dtelephone%2Bcartoon%26start%3D20%26hl%3Dar%26lr%3D%26sa%3D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nouncement-ppt-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798" y="0"/>
            <a:ext cx="9143999" cy="692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67635" y="179510"/>
            <a:ext cx="7581961" cy="2308324"/>
          </a:xfrm>
          <a:prstGeom prst="rect">
            <a:avLst/>
          </a:prstGeom>
          <a:solidFill>
            <a:schemeClr val="bg1"/>
          </a:solidFill>
          <a:effectLst>
            <a:outerShdw blurRad="50800" dist="38100" dir="16200000" rotWithShape="0">
              <a:prstClr val="black">
                <a:alpha val="40000"/>
              </a:prstClr>
            </a:outerShdw>
          </a:effectLst>
        </p:spPr>
        <p:txBody>
          <a:bodyPr wrap="square">
            <a:spAutoFit/>
          </a:bodyPr>
          <a:lstStyle/>
          <a:p>
            <a:pPr algn="ctr" rtl="1">
              <a:lnSpc>
                <a:spcPct val="150000"/>
              </a:lnSpc>
            </a:pPr>
            <a:r>
              <a:rPr lang="ar-EG" sz="3200" b="1" dirty="0" smtClean="0">
                <a:solidFill>
                  <a:srgbClr val="FF0000"/>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محاضرة فى ..</a:t>
            </a:r>
          </a:p>
          <a:p>
            <a:pPr algn="ctr" rtl="1">
              <a:lnSpc>
                <a:spcPct val="150000"/>
              </a:lnSpc>
            </a:pPr>
            <a:r>
              <a:rPr lang="ar-EG"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تنظيم </a:t>
            </a:r>
            <a:r>
              <a:rPr lang="ar-SY" sz="3200" b="1"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المؤتمرات الصحفية </a:t>
            </a:r>
            <a:r>
              <a:rPr lang="ar-SY"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وإصدار</a:t>
            </a:r>
            <a:r>
              <a:rPr lang="en-US" sz="3200" dirty="0">
                <a:effectLst>
                  <a:outerShdw blurRad="38100" dist="38100" dir="2700000" algn="tl">
                    <a:srgbClr val="000000">
                      <a:alpha val="43137"/>
                    </a:srgbClr>
                  </a:outerShdw>
                </a:effectLst>
              </a:rPr>
              <a:t> </a:t>
            </a:r>
            <a:r>
              <a:rPr lang="ar-SY"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وال</a:t>
            </a:r>
            <a:r>
              <a:rPr lang="ar-EG" sz="3200" b="1"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ب</a:t>
            </a:r>
            <a:r>
              <a:rPr lang="ar-SY"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يانات</a:t>
            </a:r>
            <a:r>
              <a:rPr lang="en-US"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ar-EG"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و</a:t>
            </a:r>
            <a:r>
              <a:rPr lang="ar-SY"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النشرات</a:t>
            </a:r>
            <a:r>
              <a:rPr lang="en-US" sz="3200" b="1"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 </a:t>
            </a:r>
            <a:r>
              <a:rPr lang="ar-SY" sz="3200" b="1" dirty="0" smtClean="0">
                <a:effectLst>
                  <a:outerShdw blurRad="38100" dist="38100" dir="2700000" algn="tl">
                    <a:srgbClr val="000000">
                      <a:alpha val="43137"/>
                    </a:srgbClr>
                  </a:outerShdw>
                </a:effectLst>
                <a:ea typeface="Calibri" panose="020F0502020204030204" pitchFamily="34" charset="0"/>
                <a:cs typeface="Calibri" panose="020F0502020204030204" pitchFamily="34" charset="0"/>
              </a:rPr>
              <a:t> الإعلامية</a:t>
            </a:r>
            <a:endParaRPr lang="en-US" dirty="0">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693802" y="2487834"/>
            <a:ext cx="4180820" cy="2247900"/>
          </a:xfrm>
          <a:prstGeom prst="rect">
            <a:avLst/>
          </a:prstGeom>
        </p:spPr>
        <p:txBody>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ar-EG" altLang="ar-SA" dirty="0" smtClean="0">
                <a:solidFill>
                  <a:srgbClr val="993300"/>
                </a:solidFill>
                <a:cs typeface="PT Bold Heading" pitchFamily="2" charset="-78"/>
              </a:rPr>
              <a:t>            </a:t>
            </a:r>
            <a:r>
              <a:rPr lang="en-US" altLang="ar-SA" dirty="0" smtClean="0">
                <a:solidFill>
                  <a:srgbClr val="993300"/>
                </a:solidFill>
                <a:cs typeface="PT Bold Heading" pitchFamily="2" charset="-78"/>
              </a:rPr>
              <a:t>             </a:t>
            </a:r>
          </a:p>
          <a:p>
            <a:pPr marL="0" indent="0">
              <a:buNone/>
            </a:pPr>
            <a:r>
              <a:rPr lang="en-US" altLang="ar-SA" sz="3600" b="1" dirty="0">
                <a:solidFill>
                  <a:srgbClr val="993300"/>
                </a:solidFill>
                <a:effectLst>
                  <a:outerShdw blurRad="38100" dist="38100" dir="2700000" algn="tl">
                    <a:srgbClr val="000000">
                      <a:alpha val="43137"/>
                    </a:srgbClr>
                  </a:outerShdw>
                </a:effectLst>
                <a:latin typeface="Calibri" panose="020F0502020204030204" pitchFamily="34" charset="0"/>
                <a:cs typeface="PT Bold Heading" pitchFamily="2" charset="-78"/>
              </a:rPr>
              <a:t> </a:t>
            </a:r>
            <a:r>
              <a:rPr lang="en-US" altLang="ar-SA" sz="3600" b="1" dirty="0" smtClean="0">
                <a:solidFill>
                  <a:srgbClr val="993300"/>
                </a:solidFill>
                <a:effectLst>
                  <a:outerShdw blurRad="38100" dist="38100" dir="2700000" algn="tl">
                    <a:srgbClr val="000000">
                      <a:alpha val="43137"/>
                    </a:srgbClr>
                  </a:outerShdw>
                </a:effectLst>
                <a:latin typeface="Calibri" panose="020F0502020204030204" pitchFamily="34" charset="0"/>
                <a:cs typeface="PT Bold Heading" pitchFamily="2" charset="-78"/>
              </a:rPr>
              <a:t>            </a:t>
            </a:r>
            <a:r>
              <a:rPr lang="en-US" alt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EG" alt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اعداد </a:t>
            </a:r>
          </a:p>
          <a:p>
            <a:pPr marL="0" indent="0" algn="ctr">
              <a:buNone/>
            </a:pPr>
            <a:r>
              <a:rPr lang="ar-EG" alt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د. نها عبد </a:t>
            </a:r>
            <a:r>
              <a:rPr lang="ar-EG" alt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المعطى</a:t>
            </a:r>
            <a:endParaRPr lang="en-US" alt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a:buNone/>
            </a:pPr>
            <a:r>
              <a:rPr lang="ar-EG" altLang="ar-SA" sz="23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مدرس الإعلام الالكترونى</a:t>
            </a:r>
          </a:p>
          <a:p>
            <a:pPr marL="0" indent="0" algn="ctr">
              <a:buNone/>
            </a:pPr>
            <a:r>
              <a:rPr lang="ar-EG" altLang="ar-SA" sz="23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قسم الإعلام- كلية الآداب </a:t>
            </a:r>
            <a:endParaRPr lang="ar-SA" altLang="ar-SA" sz="23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887548"/>
      </p:ext>
    </p:extLst>
  </p:cSld>
  <p:clrMapOvr>
    <a:masterClrMapping/>
  </p:clrMapOvr>
  <mc:AlternateContent xmlns:mc="http://schemas.openxmlformats.org/markup-compatibility/2006" xmlns:p14="http://schemas.microsoft.com/office/powerpoint/2010/main">
    <mc:Choice Requires="p14">
      <p:transition spd="slow" p14:dur="1500" advTm="2000">
        <p14:ripple/>
      </p:transition>
    </mc:Choice>
    <mc:Fallback xmlns="">
      <p:transition spd="slow" advTm="2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17"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5194663" y="426108"/>
            <a:ext cx="57912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EG" altLang="en-US"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تنظيم </a:t>
            </a:r>
            <a:r>
              <a:rPr lang="ar-AE" altLang="en-US"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المؤتمر</a:t>
            </a:r>
            <a:r>
              <a:rPr lang="ar-EG" altLang="en-US"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الصحفى </a:t>
            </a:r>
            <a:endParaRPr lang="en-US" altLang="en-US"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Rectangle 3"/>
          <p:cNvSpPr txBox="1">
            <a:spLocks noChangeArrowheads="1"/>
          </p:cNvSpPr>
          <p:nvPr/>
        </p:nvSpPr>
        <p:spPr>
          <a:xfrm>
            <a:off x="4082143" y="2332038"/>
            <a:ext cx="5181600" cy="452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50000"/>
              </a:lnSpc>
              <a:buFont typeface="Wingdings" panose="05000000000000000000" pitchFamily="2" charset="2"/>
              <a:buChar char="ü"/>
            </a:pPr>
            <a:r>
              <a:rPr lang="en-US"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EG"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قبل المؤتمر</a:t>
            </a:r>
          </a:p>
          <a:p>
            <a:pPr algn="r" rtl="1">
              <a:lnSpc>
                <a:spcPct val="150000"/>
              </a:lnSpc>
              <a:buFont typeface="Wingdings" panose="05000000000000000000" pitchFamily="2" charset="2"/>
              <a:buChar char="ü"/>
            </a:pPr>
            <a:r>
              <a:rPr lang="en-US"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EG"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أثناء المؤتمر</a:t>
            </a:r>
            <a:endParaRPr lang="ar-AE"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a:lnSpc>
                <a:spcPct val="150000"/>
              </a:lnSpc>
              <a:buFont typeface="Wingdings" panose="05000000000000000000" pitchFamily="2" charset="2"/>
              <a:buChar char="ü"/>
            </a:pPr>
            <a:r>
              <a:rPr lang="en-US"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EG"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بعد المؤتمر</a:t>
            </a:r>
            <a:endParaRPr lang="en-US" altLang="en-US" sz="4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2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7280" y="31338"/>
            <a:ext cx="5656217" cy="6939015"/>
          </a:xfrm>
          <a:prstGeom prst="rect">
            <a:avLst/>
          </a:prstGeom>
        </p:spPr>
        <p:txBody>
          <a:bodyPr wrap="square">
            <a:spAutoFit/>
          </a:bodyPr>
          <a:lstStyle/>
          <a:p>
            <a:pPr marL="457200" marR="0" algn="r" rtl="1">
              <a:lnSpc>
                <a:spcPct val="150000"/>
              </a:lnSpc>
              <a:spcBef>
                <a:spcPts val="0"/>
              </a:spcBef>
              <a:spcAft>
                <a:spcPts val="0"/>
              </a:spcAft>
            </a:pPr>
            <a:r>
              <a:rPr lang="ar-SA" sz="3600" b="1" cap="all" spc="15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قبل المؤتمر </a:t>
            </a:r>
            <a:r>
              <a:rPr lang="ar-SA" sz="3600" b="1" cap="all" spc="150"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الصحفي</a:t>
            </a:r>
            <a:endParaRPr lang="ar-EG" sz="3600" b="1" cap="all" spc="150"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571500" indent="-571500" algn="r" rtl="1">
              <a:lnSpc>
                <a:spcPct val="150000"/>
              </a:lnSpc>
              <a:buFont typeface="Wingdings" panose="05000000000000000000" pitchFamily="2" charset="2"/>
              <a:buChar char="q"/>
            </a:pPr>
            <a:r>
              <a:rPr lang="ar-EG" sz="3600" dirty="0" smtClean="0">
                <a:latin typeface="Calibri" panose="020F0502020204030204" pitchFamily="34" charset="0"/>
                <a:cs typeface="Calibri" panose="020F0502020204030204" pitchFamily="34" charset="0"/>
              </a:rPr>
              <a:t>    </a:t>
            </a:r>
            <a:r>
              <a:rPr lang="ar-SA" sz="3600" dirty="0" smtClean="0">
                <a:latin typeface="Calibri" panose="020F0502020204030204" pitchFamily="34" charset="0"/>
                <a:cs typeface="Calibri" panose="020F0502020204030204" pitchFamily="34" charset="0"/>
              </a:rPr>
              <a:t>تحديد </a:t>
            </a:r>
            <a:r>
              <a:rPr lang="ar-EG" sz="3600" dirty="0" smtClean="0">
                <a:latin typeface="Calibri" panose="020F0502020204030204" pitchFamily="34" charset="0"/>
                <a:cs typeface="Calibri" panose="020F0502020204030204" pitchFamily="34" charset="0"/>
              </a:rPr>
              <a:t>موضوع </a:t>
            </a:r>
            <a:r>
              <a:rPr lang="ar-EG" sz="3600" dirty="0" smtClean="0">
                <a:latin typeface="Calibri" panose="020F0502020204030204" pitchFamily="34" charset="0"/>
                <a:cs typeface="Calibri" panose="020F0502020204030204" pitchFamily="34" charset="0"/>
              </a:rPr>
              <a:t>المؤتمر</a:t>
            </a:r>
          </a:p>
          <a:p>
            <a:pPr marL="571500" indent="-571500" algn="r" rtl="1">
              <a:lnSpc>
                <a:spcPct val="150000"/>
              </a:lnSpc>
              <a:buFont typeface="Wingdings" panose="05000000000000000000" pitchFamily="2" charset="2"/>
              <a:buChar char="q"/>
            </a:pPr>
            <a:r>
              <a:rPr lang="ar-EG" sz="3600" dirty="0" smtClean="0">
                <a:latin typeface="Calibri" panose="020F0502020204030204" pitchFamily="34" charset="0"/>
                <a:cs typeface="Calibri" panose="020F0502020204030204" pitchFamily="34" charset="0"/>
              </a:rPr>
              <a:t>    اختيار المتحدث الإعلامى</a:t>
            </a:r>
            <a:endParaRPr lang="en-US" sz="3600" dirty="0">
              <a:latin typeface="Calibri" panose="020F0502020204030204" pitchFamily="34" charset="0"/>
              <a:cs typeface="Calibri" panose="020F0502020204030204" pitchFamily="34" charset="0"/>
            </a:endParaRPr>
          </a:p>
          <a:p>
            <a:pPr marL="571500" indent="-571500" algn="r" rtl="1">
              <a:lnSpc>
                <a:spcPct val="150000"/>
              </a:lnSpc>
              <a:buFont typeface="Wingdings" panose="05000000000000000000" pitchFamily="2" charset="2"/>
              <a:buChar char="q"/>
            </a:pPr>
            <a:r>
              <a:rPr lang="ar-EG" sz="3600" dirty="0" smtClean="0">
                <a:latin typeface="Calibri" panose="020F0502020204030204" pitchFamily="34" charset="0"/>
                <a:cs typeface="Calibri" panose="020F0502020204030204" pitchFamily="34" charset="0"/>
              </a:rPr>
              <a:t>   </a:t>
            </a:r>
            <a:r>
              <a:rPr lang="ar-SA" sz="3600" dirty="0" smtClean="0">
                <a:latin typeface="Calibri" panose="020F0502020204030204" pitchFamily="34" charset="0"/>
                <a:cs typeface="Calibri" panose="020F0502020204030204" pitchFamily="34" charset="0"/>
              </a:rPr>
              <a:t>تحديد </a:t>
            </a:r>
            <a:r>
              <a:rPr lang="ar-SA" sz="3600" dirty="0">
                <a:latin typeface="Calibri" panose="020F0502020204030204" pitchFamily="34" charset="0"/>
                <a:cs typeface="Calibri" panose="020F0502020204030204" pitchFamily="34" charset="0"/>
              </a:rPr>
              <a:t>التاريخ والتوقيت</a:t>
            </a:r>
            <a:endParaRPr lang="en-US" sz="3600" dirty="0">
              <a:latin typeface="Calibri" panose="020F0502020204030204" pitchFamily="34" charset="0"/>
              <a:cs typeface="Calibri" panose="020F0502020204030204" pitchFamily="34" charset="0"/>
            </a:endParaRPr>
          </a:p>
          <a:p>
            <a:pPr marL="571500" indent="-571500" algn="r" rtl="1">
              <a:lnSpc>
                <a:spcPct val="150000"/>
              </a:lnSpc>
              <a:buFont typeface="Wingdings" panose="05000000000000000000" pitchFamily="2" charset="2"/>
              <a:buChar char="q"/>
            </a:pPr>
            <a:r>
              <a:rPr lang="ar-EG" sz="3600" dirty="0" smtClean="0">
                <a:latin typeface="Calibri" panose="020F0502020204030204" pitchFamily="34" charset="0"/>
                <a:cs typeface="Calibri" panose="020F0502020204030204" pitchFamily="34" charset="0"/>
              </a:rPr>
              <a:t>        </a:t>
            </a:r>
            <a:r>
              <a:rPr lang="ar-SA" sz="3600" dirty="0" smtClean="0">
                <a:latin typeface="Calibri" panose="020F0502020204030204" pitchFamily="34" charset="0"/>
                <a:cs typeface="Calibri" panose="020F0502020204030204" pitchFamily="34" charset="0"/>
              </a:rPr>
              <a:t>اختيار </a:t>
            </a:r>
            <a:r>
              <a:rPr lang="ar-SA" sz="3600" dirty="0">
                <a:latin typeface="Calibri" panose="020F0502020204030204" pitchFamily="34" charset="0"/>
                <a:cs typeface="Calibri" panose="020F0502020204030204" pitchFamily="34" charset="0"/>
              </a:rPr>
              <a:t>المكان</a:t>
            </a:r>
            <a:endParaRPr lang="en-US" sz="3600" dirty="0">
              <a:latin typeface="Calibri" panose="020F0502020204030204" pitchFamily="34" charset="0"/>
              <a:cs typeface="Calibri" panose="020F0502020204030204" pitchFamily="34" charset="0"/>
            </a:endParaRPr>
          </a:p>
          <a:p>
            <a:pPr marL="571500" indent="-571500" algn="r" rtl="1">
              <a:lnSpc>
                <a:spcPct val="150000"/>
              </a:lnSpc>
              <a:buFont typeface="Wingdings" panose="05000000000000000000" pitchFamily="2" charset="2"/>
              <a:buChar char="q"/>
            </a:pPr>
            <a:r>
              <a:rPr lang="ar-SA" sz="3600" dirty="0" smtClean="0">
                <a:latin typeface="Calibri" panose="020F0502020204030204" pitchFamily="34" charset="0"/>
                <a:cs typeface="Calibri" panose="020F0502020204030204" pitchFamily="34" charset="0"/>
              </a:rPr>
              <a:t>الاتّصال</a:t>
            </a:r>
            <a:r>
              <a:rPr lang="ar-EG" sz="3600" dirty="0" smtClean="0">
                <a:latin typeface="Calibri" panose="020F0502020204030204" pitchFamily="34" charset="0"/>
                <a:cs typeface="Calibri" panose="020F0502020204030204" pitchFamily="34" charset="0"/>
              </a:rPr>
              <a:t> والمتابعة مع </a:t>
            </a:r>
            <a:r>
              <a:rPr lang="ar-SA" sz="3600" dirty="0" smtClean="0">
                <a:latin typeface="Calibri" panose="020F0502020204030204" pitchFamily="34" charset="0"/>
                <a:cs typeface="Calibri" panose="020F0502020204030204" pitchFamily="34" charset="0"/>
              </a:rPr>
              <a:t>الإعلام</a:t>
            </a:r>
            <a:endParaRPr lang="en-US" sz="3600" dirty="0">
              <a:latin typeface="Calibri" panose="020F0502020204030204" pitchFamily="34" charset="0"/>
              <a:cs typeface="Calibri" panose="020F0502020204030204" pitchFamily="34" charset="0"/>
            </a:endParaRPr>
          </a:p>
          <a:p>
            <a:pPr marL="571500" indent="-571500" algn="r" rtl="1">
              <a:lnSpc>
                <a:spcPct val="150000"/>
              </a:lnSpc>
              <a:buFont typeface="Wingdings" panose="05000000000000000000" pitchFamily="2" charset="2"/>
              <a:buChar char="q"/>
            </a:pPr>
            <a:r>
              <a:rPr lang="ar-EG" sz="3600" dirty="0" smtClean="0">
                <a:latin typeface="Calibri" panose="020F0502020204030204" pitchFamily="34" charset="0"/>
                <a:cs typeface="Calibri" panose="020F0502020204030204" pitchFamily="34" charset="0"/>
              </a:rPr>
              <a:t>    </a:t>
            </a:r>
            <a:r>
              <a:rPr lang="ar-SA" sz="3600" dirty="0" smtClean="0">
                <a:latin typeface="Calibri" panose="020F0502020204030204" pitchFamily="34" charset="0"/>
                <a:cs typeface="Calibri" panose="020F0502020204030204" pitchFamily="34" charset="0"/>
              </a:rPr>
              <a:t>تجهيز </a:t>
            </a:r>
            <a:r>
              <a:rPr lang="ar-SA" sz="3600" dirty="0">
                <a:latin typeface="Calibri" panose="020F0502020204030204" pitchFamily="34" charset="0"/>
                <a:cs typeface="Calibri" panose="020F0502020204030204" pitchFamily="34" charset="0"/>
              </a:rPr>
              <a:t>مطبوعات صحفية</a:t>
            </a:r>
            <a:endParaRPr lang="en-US" sz="3600" dirty="0">
              <a:latin typeface="Calibri" panose="020F0502020204030204" pitchFamily="34" charset="0"/>
              <a:cs typeface="Calibri" panose="020F0502020204030204" pitchFamily="34" charset="0"/>
            </a:endParaRPr>
          </a:p>
          <a:p>
            <a:pPr marL="571500" indent="-571500" algn="r" rtl="1">
              <a:lnSpc>
                <a:spcPct val="150000"/>
              </a:lnSpc>
              <a:buFont typeface="Wingdings" panose="05000000000000000000" pitchFamily="2" charset="2"/>
              <a:buChar char="q"/>
            </a:pPr>
            <a:r>
              <a:rPr lang="ar-EG" sz="3600" dirty="0" smtClean="0">
                <a:latin typeface="Calibri" panose="020F0502020204030204" pitchFamily="34" charset="0"/>
                <a:cs typeface="Calibri" panose="020F0502020204030204" pitchFamily="34" charset="0"/>
              </a:rPr>
              <a:t>        </a:t>
            </a:r>
            <a:r>
              <a:rPr lang="ar-SA" sz="3600" dirty="0" smtClean="0">
                <a:latin typeface="Calibri" panose="020F0502020204030204" pitchFamily="34" charset="0"/>
                <a:cs typeface="Calibri" panose="020F0502020204030204" pitchFamily="34" charset="0"/>
              </a:rPr>
              <a:t>تحضير </a:t>
            </a:r>
            <a:r>
              <a:rPr lang="ar-SA" sz="3600" dirty="0">
                <a:latin typeface="Calibri" panose="020F0502020204030204" pitchFamily="34" charset="0"/>
                <a:cs typeface="Calibri" panose="020F0502020204030204" pitchFamily="34" charset="0"/>
              </a:rPr>
              <a:t>القاعة</a:t>
            </a:r>
            <a:endParaRPr lang="en-US" sz="3600" dirty="0">
              <a:latin typeface="Calibri" panose="020F0502020204030204" pitchFamily="34" charset="0"/>
              <a:cs typeface="Calibri" panose="020F0502020204030204" pitchFamily="34" charset="0"/>
            </a:endParaRPr>
          </a:p>
          <a:p>
            <a:pPr marL="457200" marR="0" algn="r" rtl="1">
              <a:lnSpc>
                <a:spcPct val="115000"/>
              </a:lnSpc>
              <a:spcBef>
                <a:spcPts val="0"/>
              </a:spcBef>
              <a:spcAft>
                <a:spcPts val="0"/>
              </a:spcAft>
            </a:pPr>
            <a:r>
              <a:rPr lang="ar-EG"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4" descr="Phonem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1" y="1502229"/>
            <a:ext cx="2363696" cy="399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62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9269" y="908551"/>
            <a:ext cx="11106072" cy="5949449"/>
          </a:xfrm>
          <a:prstGeom prst="rect">
            <a:avLst/>
          </a:prstGeom>
        </p:spPr>
        <p:txBody>
          <a:bodyPr wrap="square">
            <a:spAutoFit/>
          </a:bodyPr>
          <a:lstStyle/>
          <a:p>
            <a:pPr marR="0" lvl="0" algn="r" rtl="1">
              <a:lnSpc>
                <a:spcPct val="107000"/>
              </a:lnSpc>
              <a:spcBef>
                <a:spcPts val="0"/>
              </a:spcBef>
              <a:spcAft>
                <a:spcPts val="800"/>
              </a:spcAft>
              <a:tabLst>
                <a:tab pos="457200" algn="l"/>
              </a:tabLst>
            </a:pPr>
            <a:r>
              <a:rPr lang="ar-SA"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تحديد </a:t>
            </a:r>
            <a:r>
              <a:rPr lang="ar-EG"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الموضوع  أو الهدف من </a:t>
            </a:r>
            <a:r>
              <a:rPr lang="ar-EG" sz="32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المؤتمر ( لماذا؟؟..</a:t>
            </a:r>
            <a:endParaRPr lang="ar-EG" sz="3200" b="1"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عندما تكون هناك أنباء هامة ويصعب تناولها في بيان صحفي</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اعطاء الفرصة </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ل</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لتفاعل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والرد عن </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الأسئلة</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الخاصة بوسائل الإعلام ..</a:t>
            </a:r>
          </a:p>
          <a:p>
            <a:pPr marL="342900" indent="-342900" algn="r" rtl="1">
              <a:lnSpc>
                <a:spcPct val="107000"/>
              </a:lnSpc>
              <a:spcAft>
                <a:spcPts val="800"/>
              </a:spcAft>
              <a:buFont typeface="Times New Roman" panose="02020603050405020304" pitchFamily="18" charset="0"/>
              <a:buChar char="•"/>
              <a:tabLst>
                <a:tab pos="457200" algn="l"/>
              </a:tabLst>
            </a:pPr>
            <a:r>
              <a:rPr lang="ar-EG"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يمك</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ن أن يقدّم</a:t>
            </a:r>
            <a:r>
              <a:rPr lang="ar-EG"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المؤتمر</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معلومات أكثر مما يقدمه البيان صحفي</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يمك</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ن من </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تصليح بعض الأمور </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نتيجة</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تعرّض </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المنظمة </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أو المؤسسة لدعاية </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سلبيّة</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rtl="1">
              <a:lnSpc>
                <a:spcPct val="115000"/>
              </a:lnSpc>
              <a:spcBef>
                <a:spcPts val="0"/>
              </a:spcBef>
              <a:spcAft>
                <a:spcPts val="0"/>
              </a:spcAft>
              <a:buSzPts val="1000"/>
              <a:buFont typeface="+mj-lt"/>
              <a:buAutoNum type="arabicPeriod"/>
              <a:tabLst>
                <a:tab pos="53340" algn="l"/>
                <a:tab pos="207010" algn="l"/>
              </a:tabLst>
            </a:pP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عندما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يكون هنالك حدث طارئ، أو أزمة تدور حول </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المؤسسة</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أو حول القضايا التي نتعاطى </a:t>
            </a:r>
            <a:r>
              <a:rPr lang="ar-SA"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معها</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وشرح </a:t>
            </a:r>
            <a:r>
              <a:rPr lang="ar-EG"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تبعاته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mj-lt"/>
              <a:buAutoNum type="arabicPeriod"/>
              <a:tabLst>
                <a:tab pos="53340" algn="l"/>
                <a:tab pos="207010" algn="l"/>
              </a:tabLs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الحصول على معلومات متعددة ومتنوعة دون الحاجه للحصول عليها من المسئولين </a:t>
            </a:r>
            <a:endParaRPr lang="ar-EG" sz="28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rtl="1">
              <a:lnSpc>
                <a:spcPct val="115000"/>
              </a:lnSpc>
              <a:buSzPts val="1000"/>
              <a:buFont typeface="+mj-lt"/>
              <a:buAutoNum type="arabicPeriod"/>
              <a:tabLst>
                <a:tab pos="53340" algn="l"/>
                <a:tab pos="207010" algn="l"/>
              </a:tabLs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يعطى فرصة أكبر للصحفي لاستيضاح البيانات والمعلومات حتى لا يضطر الصحفي  لأن يضيف هو للموضوع .</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mj-lt"/>
              <a:buAutoNum type="arabicPeriod"/>
              <a:tabLst>
                <a:tab pos="53340" algn="l"/>
                <a:tab pos="207010" algn="l"/>
              </a:tabLst>
            </a:pP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صورة 5" descr="Question_web_3568166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605257">
            <a:off x="501094" y="538708"/>
            <a:ext cx="2068513" cy="244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593752"/>
      </p:ext>
    </p:extLst>
  </p:cSld>
  <p:clrMapOvr>
    <a:masterClrMapping/>
  </p:clrMapOvr>
  <mc:AlternateContent xmlns:mc="http://schemas.openxmlformats.org/markup-compatibility/2006">
    <mc:Choice xmlns:p14="http://schemas.microsoft.com/office/powerpoint/2010/main" Requires="p14">
      <p:transition spd="slow" p14:dur="1300" advTm="7000">
        <p14:pan dir="u"/>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4763" y="1189689"/>
            <a:ext cx="5717237" cy="5401479"/>
          </a:xfrm>
          <a:prstGeom prst="rect">
            <a:avLst/>
          </a:prstGeom>
        </p:spPr>
        <p:txBody>
          <a:bodyPr wrap="square">
            <a:spAutoFit/>
          </a:bodyPr>
          <a:lstStyle/>
          <a:p>
            <a:pPr marL="457200" marR="0" algn="just" rtl="1">
              <a:lnSpc>
                <a:spcPct val="115000"/>
              </a:lnSpc>
              <a:spcBef>
                <a:spcPts val="0"/>
              </a:spcBef>
              <a:spcAft>
                <a:spcPts val="0"/>
              </a:spcAft>
            </a:pPr>
            <a:r>
              <a:rPr lang="ar-EG"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هو الشخص </a:t>
            </a:r>
            <a:r>
              <a:rPr lang="ar-SA"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الذي </a:t>
            </a:r>
            <a:r>
              <a:rPr lang="ar-S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تقع على عاتقه مهمة الحديث باسم المنظمة وتوصيل رسائلها وخطابها للإعلاميين والرأي العام، لهذا تحرص المنظمات على اختيار وتدريب المتحدث الرسمي بشكل دقيق وفعال؛ لأن نجاح تنظيمها للمؤتمر الصحفي وخططها الاتصالية والإعلامية مرتبط ارتباطا كبيرا بفعالية وقدرة المتحدث الرسمي على نقل الصورة الإيجابية عن المنظمة. </a:t>
            </a:r>
            <a:endParaRPr lang="ar-EG"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marR="0" algn="just" rtl="1">
              <a:lnSpc>
                <a:spcPct val="115000"/>
              </a:lnSpc>
              <a:spcBef>
                <a:spcPts val="0"/>
              </a:spcBef>
              <a:spcAft>
                <a:spcPts val="0"/>
              </a:spcAft>
            </a:pPr>
            <a:r>
              <a:rPr lang="ar-SA" sz="24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وعليه</a:t>
            </a:r>
            <a:r>
              <a:rPr lang="ar-SA" sz="24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يمكن </a:t>
            </a:r>
            <a:r>
              <a:rPr lang="ar-SA" sz="24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القول</a:t>
            </a:r>
            <a:r>
              <a:rPr lang="ar-EG" sz="24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p>
          <a:p>
            <a:pPr marL="457200" marR="0" algn="just" rtl="1">
              <a:lnSpc>
                <a:spcPct val="115000"/>
              </a:lnSpc>
              <a:spcBef>
                <a:spcPts val="0"/>
              </a:spcBef>
              <a:spcAft>
                <a:spcPts val="0"/>
              </a:spcAft>
            </a:pPr>
            <a:r>
              <a:rPr lang="ar-SA"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ar-S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إن نجاح المؤتمر الصحفي مرتبط مباشرة بالمهارات والخبرات الاتصالية والإعلامية والإقناعية والكاريزما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Charisma </a:t>
            </a:r>
            <a:r>
              <a:rPr lang="ar-EG"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ar-SA"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التي </a:t>
            </a:r>
            <a:r>
              <a:rPr lang="ar-S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يمتلكها المتحدث الرسمي</a:t>
            </a:r>
            <a:r>
              <a:rPr lang="ar-SA"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marR="0" algn="just" rtl="1">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594"/>
            <a:ext cx="6024282" cy="5547487"/>
          </a:xfrm>
          <a:prstGeom prst="rect">
            <a:avLst/>
          </a:prstGeom>
        </p:spPr>
      </p:pic>
      <p:sp>
        <p:nvSpPr>
          <p:cNvPr id="5" name="Rectangle 4"/>
          <p:cNvSpPr/>
          <p:nvPr/>
        </p:nvSpPr>
        <p:spPr>
          <a:xfrm>
            <a:off x="2105632" y="185438"/>
            <a:ext cx="6243633" cy="625428"/>
          </a:xfrm>
          <a:prstGeom prst="rect">
            <a:avLst/>
          </a:prstGeom>
        </p:spPr>
        <p:txBody>
          <a:bodyPr wrap="none">
            <a:spAutoFit/>
          </a:bodyPr>
          <a:lstStyle/>
          <a:p>
            <a:pPr marL="457200" marR="0" algn="just" rtl="1">
              <a:lnSpc>
                <a:spcPct val="115000"/>
              </a:lnSpc>
              <a:spcBef>
                <a:spcPts val="0"/>
              </a:spcBef>
              <a:spcAft>
                <a:spcPts val="0"/>
              </a:spcAft>
            </a:pPr>
            <a:r>
              <a:rPr lang="ar-EG" sz="32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اختيار ا</a:t>
            </a:r>
            <a:r>
              <a:rPr lang="ar-SA" sz="32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لمتحدث </a:t>
            </a:r>
            <a:r>
              <a:rPr lang="ar-SA" sz="3200" b="1"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a:t>
            </a:r>
            <a:r>
              <a:rPr lang="ar-EG" sz="3200" b="1"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إعلامى</a:t>
            </a:r>
            <a:r>
              <a:rPr lang="ar-SA" sz="3200"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Spokesman  </a:t>
            </a:r>
            <a:endParaRPr lang="ar-EG" sz="3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332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362034"/>
            <a:ext cx="5368835" cy="6029343"/>
          </a:xfrm>
          <a:prstGeom prst="rect">
            <a:avLst/>
          </a:prstGeom>
        </p:spPr>
        <p:txBody>
          <a:bodyPr wrap="square">
            <a:spAutoFit/>
          </a:bodyPr>
          <a:lstStyle/>
          <a:p>
            <a:pPr algn="just" rtl="1">
              <a:lnSpc>
                <a:spcPct val="115000"/>
              </a:lnSpc>
              <a:spcAft>
                <a:spcPts val="1200"/>
              </a:spcAft>
            </a:pPr>
            <a:r>
              <a:rPr lang="ar-EG"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المتحدث الاعلامى.. </a:t>
            </a:r>
          </a:p>
          <a:p>
            <a:pPr algn="just" rtl="1">
              <a:lnSpc>
                <a:spcPct val="115000"/>
              </a:lnSpc>
              <a:spcAft>
                <a:spcPts val="1200"/>
              </a:spcAft>
            </a:pP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هو </a:t>
            </a:r>
            <a:r>
              <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همزة الوصل بين المؤسسة </a:t>
            </a: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والإعلام..</a:t>
            </a:r>
          </a:p>
          <a:p>
            <a:pPr algn="just" rtl="1">
              <a:lnSpc>
                <a:spcPct val="115000"/>
              </a:lnSpc>
              <a:spcAft>
                <a:spcPts val="1200"/>
              </a:spcAft>
            </a:pP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قوة </a:t>
            </a:r>
            <a:r>
              <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آدائه وتمكنه من عرض أفكاره </a:t>
            </a: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وامتلاكه </a:t>
            </a:r>
            <a:r>
              <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لاساليب التأثير والاقناع </a:t>
            </a: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اللازمة..</a:t>
            </a:r>
          </a:p>
          <a:p>
            <a:pPr algn="just" rtl="1">
              <a:lnSpc>
                <a:spcPct val="115000"/>
              </a:lnSpc>
              <a:spcAft>
                <a:spcPts val="1200"/>
              </a:spcAft>
            </a:pP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مهاراته </a:t>
            </a:r>
            <a:r>
              <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فى التعامل مع وسائل الإعلام وأسئلة الصحفيين كلها ترسم صورته وصورة مؤسسته لدى جماهيرها </a:t>
            </a: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15000"/>
              </a:lnSpc>
              <a:spcAft>
                <a:spcPts val="1200"/>
              </a:spcAft>
            </a:pPr>
            <a:r>
              <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وكثيرا من المتحدثين الاعلاميين كانوا نقمة على مؤسساتهم  وساهموا فى تشويه سمعتها </a:t>
            </a: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بآدائهم.</a:t>
            </a:r>
          </a:p>
          <a:p>
            <a:pPr algn="just" rtl="1">
              <a:lnSpc>
                <a:spcPct val="115000"/>
              </a:lnSpc>
              <a:spcAft>
                <a:spcPts val="1200"/>
              </a:spcAft>
            </a:pPr>
            <a:r>
              <a:rPr lang="ar-EG"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EG" sz="240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بينما ساهم آخرون  فى بناء سمعة قوية لمؤسساتهم  ربما لا تستحقها نتيجة تمكنهم من مهارات المتحدث الإعلامى وامتلاكهم أدوات التأثير فى وسائل الإعلام </a:t>
            </a:r>
            <a:endPar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166" y="584266"/>
            <a:ext cx="6130834" cy="5855723"/>
          </a:xfrm>
          <a:prstGeom prst="rect">
            <a:avLst/>
          </a:prstGeom>
        </p:spPr>
      </p:pic>
    </p:spTree>
    <p:extLst>
      <p:ext uri="{BB962C8B-B14F-4D97-AF65-F5344CB8AC3E}">
        <p14:creationId xmlns:p14="http://schemas.microsoft.com/office/powerpoint/2010/main" val="656916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257" y="182684"/>
            <a:ext cx="11769634" cy="6407908"/>
          </a:xfrm>
          <a:prstGeom prst="rect">
            <a:avLst/>
          </a:prstGeom>
        </p:spPr>
        <p:txBody>
          <a:bodyPr wrap="square">
            <a:spAutoFit/>
          </a:bodyPr>
          <a:lstStyle/>
          <a:p>
            <a:pPr marL="342900" marR="0" algn="r">
              <a:lnSpc>
                <a:spcPct val="115000"/>
              </a:lnSpc>
              <a:spcBef>
                <a:spcPts val="0"/>
              </a:spcBef>
              <a:spcAft>
                <a:spcPts val="1200"/>
              </a:spcAft>
            </a:pPr>
            <a:r>
              <a:rPr lang="ar-SA"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معايير إختيار المتحدث </a:t>
            </a:r>
            <a:r>
              <a:rPr lang="ar-SA" sz="32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a:t>
            </a:r>
            <a:r>
              <a:rPr lang="ar-EG" sz="32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إعلامى</a:t>
            </a:r>
            <a:r>
              <a:rPr lang="ar-SA" sz="32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SA"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ar-SA"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 </a:t>
            </a: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قدرات شخصية تتعلق بالمهارات الاتصالية من التحدث والاستماع والقراءة والكتابة والتحليل المنطقي والتفكير السريع والهدوء وعدم الانفعال والثقة في النفس والقدرة على اتخاذ القرارات وفق طبيعة الموقف </a:t>
            </a:r>
            <a:r>
              <a:rPr lang="ar-EG" sz="2400" dirty="0" smtClean="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المصداقية والأمانة في نقل المعلومات دون التعارض مع القضايا القانونية أو إحداث مشكلات في المستقبل </a:t>
            </a:r>
            <a:r>
              <a:rPr lang="en-US" sz="2400" dirty="0">
                <a:latin typeface="Calibri" panose="020F0502020204030204" pitchFamily="34" charset="0"/>
                <a:ea typeface="Calibri" panose="020F0502020204030204" pitchFamily="34" charset="0"/>
                <a:cs typeface="Calibri" panose="020F0502020204030204" pitchFamily="34" charset="0"/>
              </a:rPr>
              <a:t>.</a:t>
            </a: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قدرة على إتخاذ مواقف معينة تجاه بعض القضايا ، ويكون لديه تأثير على الادارة العليا </a:t>
            </a:r>
            <a:r>
              <a:rPr lang="ar-EG" sz="2400" dirty="0" smtClean="0">
                <a:latin typeface="Calibri" panose="020F0502020204030204" pitchFamily="34" charset="0"/>
                <a:ea typeface="Calibri" panose="020F0502020204030204" pitchFamily="34" charset="0"/>
                <a:cs typeface="Calibri" panose="020F0502020204030204" pitchFamily="34" charset="0"/>
              </a:rPr>
              <a:t> للمؤسسة أو المنظمة.</a:t>
            </a:r>
            <a:r>
              <a:rPr lang="en-US" sz="2400" dirty="0" smtClean="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إمكانية العمل لساعات طويلة والتعامل مع مختلف الأزمات وتحت ضغوط </a:t>
            </a:r>
            <a:r>
              <a:rPr lang="en-US" sz="2400" dirty="0">
                <a:latin typeface="Calibri" panose="020F0502020204030204" pitchFamily="34" charset="0"/>
                <a:ea typeface="Calibri" panose="020F0502020204030204" pitchFamily="34" charset="0"/>
                <a:cs typeface="Calibri" panose="020F0502020204030204" pitchFamily="34" charset="0"/>
              </a:rPr>
              <a:t>.</a:t>
            </a: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قدرة على الاقناع والتواصل وإقامة صلات وروابط مع مندوبي وسائل الإعلام ومؤسسات المجتمع المدني والجهات الحكومية </a:t>
            </a:r>
            <a:r>
              <a:rPr lang="en-US" sz="2400" dirty="0">
                <a:latin typeface="Calibri" panose="020F0502020204030204" pitchFamily="34" charset="0"/>
                <a:ea typeface="Calibri" panose="020F0502020204030204" pitchFamily="34" charset="0"/>
                <a:cs typeface="Calibri" panose="020F0502020204030204" pitchFamily="34" charset="0"/>
              </a:rPr>
              <a:t>.</a:t>
            </a: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قدرة على إدارة الحوارات مع الاعلاميين وجماهير المؤسسة ، وصياغة الرسائل الاتصالية ونوع الخطاب المناسب </a:t>
            </a:r>
            <a:r>
              <a:rPr lang="ar-EG" sz="2400" dirty="0" smtClean="0">
                <a:latin typeface="Calibri" panose="020F0502020204030204" pitchFamily="34" charset="0"/>
                <a:ea typeface="Calibri" panose="020F0502020204030204" pitchFamily="34" charset="0"/>
                <a:cs typeface="Calibri" panose="020F0502020204030204" pitchFamily="34" charset="0"/>
              </a:rPr>
              <a:t>للحدث </a:t>
            </a:r>
            <a:r>
              <a:rPr lang="ar-SA" sz="2400" dirty="0" smtClean="0">
                <a:latin typeface="Calibri" panose="020F0502020204030204" pitchFamily="34" charset="0"/>
                <a:ea typeface="Calibri" panose="020F0502020204030204" pitchFamily="34" charset="0"/>
                <a:cs typeface="Calibri" panose="020F0502020204030204" pitchFamily="34" charset="0"/>
              </a:rPr>
              <a:t>بشكل </a:t>
            </a:r>
            <a:r>
              <a:rPr lang="ar-SA" sz="2400" dirty="0">
                <a:latin typeface="Calibri" panose="020F0502020204030204" pitchFamily="34" charset="0"/>
                <a:ea typeface="Calibri" panose="020F0502020204030204" pitchFamily="34" charset="0"/>
                <a:cs typeface="Calibri" panose="020F0502020204030204" pitchFamily="34" charset="0"/>
              </a:rPr>
              <a:t>يحقق </a:t>
            </a:r>
            <a:r>
              <a:rPr lang="ar-SA" sz="2400" dirty="0" smtClean="0">
                <a:latin typeface="Calibri" panose="020F0502020204030204" pitchFamily="34" charset="0"/>
                <a:ea typeface="Calibri" panose="020F0502020204030204" pitchFamily="34" charset="0"/>
                <a:cs typeface="Calibri" panose="020F0502020204030204" pitchFamily="34" charset="0"/>
              </a:rPr>
              <a:t>الوضوح </a:t>
            </a:r>
            <a:r>
              <a:rPr lang="ar-SA" sz="2400" dirty="0">
                <a:latin typeface="Calibri" panose="020F0502020204030204" pitchFamily="34" charset="0"/>
                <a:ea typeface="Calibri" panose="020F0502020204030204" pitchFamily="34" charset="0"/>
                <a:cs typeface="Calibri" panose="020F0502020204030204" pitchFamily="34" charset="0"/>
              </a:rPr>
              <a:t>وتحقيق الصورة الايجابية للمؤسسة </a:t>
            </a:r>
            <a:r>
              <a:rPr lang="en-US" sz="2400" dirty="0">
                <a:latin typeface="Calibri" panose="020F0502020204030204" pitchFamily="34" charset="0"/>
                <a:ea typeface="Calibri" panose="020F0502020204030204" pitchFamily="34" charset="0"/>
                <a:cs typeface="Calibri" panose="020F0502020204030204" pitchFamily="34" charset="0"/>
              </a:rPr>
              <a:t>.</a:t>
            </a:r>
          </a:p>
          <a:p>
            <a:pPr marL="457200" marR="0" lvl="0" indent="-457200" algn="just" rtl="1">
              <a:lnSpc>
                <a:spcPct val="115000"/>
              </a:lnSpc>
              <a:spcBef>
                <a:spcPts val="0"/>
              </a:spcBef>
              <a:spcAft>
                <a:spcPts val="1200"/>
              </a:spcAft>
              <a:buFont typeface="+mj-lt"/>
              <a:buAutoNum type="arabicPeriod"/>
              <a:tabLst>
                <a:tab pos="571500" algn="l"/>
              </a:tabLst>
            </a:pPr>
            <a:r>
              <a:rPr lang="ar-SA" sz="2400" dirty="0">
                <a:latin typeface="Calibri" panose="020F0502020204030204" pitchFamily="34" charset="0"/>
                <a:ea typeface="Calibri" panose="020F0502020204030204" pitchFamily="34" charset="0"/>
                <a:cs typeface="Calibri" panose="020F0502020204030204" pitchFamily="34" charset="0"/>
              </a:rPr>
              <a:t>أن يكون على دراية بقيم المؤسسة </a:t>
            </a:r>
            <a:r>
              <a:rPr lang="ar-SA" sz="2400" dirty="0" smtClean="0">
                <a:latin typeface="Calibri" panose="020F0502020204030204" pitchFamily="34" charset="0"/>
                <a:ea typeface="Calibri" panose="020F0502020204030204" pitchFamily="34" charset="0"/>
                <a:cs typeface="Calibri" panose="020F0502020204030204" pitchFamily="34" charset="0"/>
              </a:rPr>
              <a:t>وأنشطتها </a:t>
            </a:r>
            <a:r>
              <a:rPr lang="ar-SA" sz="2400" dirty="0">
                <a:latin typeface="Calibri" panose="020F0502020204030204" pitchFamily="34" charset="0"/>
                <a:ea typeface="Calibri" panose="020F0502020204030204" pitchFamily="34" charset="0"/>
                <a:cs typeface="Calibri" panose="020F0502020204030204" pitchFamily="34" charset="0"/>
              </a:rPr>
              <a:t>المتنوعة وعلاقتها بالجمهور ، </a:t>
            </a:r>
            <a:r>
              <a:rPr lang="ar-EG" sz="2400" dirty="0" smtClean="0">
                <a:latin typeface="Calibri" panose="020F0502020204030204" pitchFamily="34" charset="0"/>
                <a:ea typeface="Calibri" panose="020F0502020204030204" pitchFamily="34" charset="0"/>
                <a:cs typeface="Calibri" panose="020F0502020204030204" pitchFamily="34" charset="0"/>
              </a:rPr>
              <a:t>و</a:t>
            </a:r>
            <a:r>
              <a:rPr lang="ar-SA" sz="2400" dirty="0" smtClean="0">
                <a:latin typeface="Calibri" panose="020F0502020204030204" pitchFamily="34" charset="0"/>
                <a:ea typeface="Calibri" panose="020F0502020204030204" pitchFamily="34" charset="0"/>
                <a:cs typeface="Calibri" panose="020F0502020204030204" pitchFamily="34" charset="0"/>
              </a:rPr>
              <a:t>يوظف </a:t>
            </a:r>
            <a:r>
              <a:rPr lang="ar-SA" sz="2400" dirty="0">
                <a:latin typeface="Calibri" panose="020F0502020204030204" pitchFamily="34" charset="0"/>
                <a:ea typeface="Calibri" panose="020F0502020204030204" pitchFamily="34" charset="0"/>
                <a:cs typeface="Calibri" panose="020F0502020204030204" pitchFamily="34" charset="0"/>
              </a:rPr>
              <a:t>تلك الجوانب بشكل فعال عند إمداد الاعلاميين بالمعلومات </a:t>
            </a:r>
            <a:r>
              <a:rPr lang="en-US" sz="2400" dirty="0" smtClean="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4187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086" y="385428"/>
            <a:ext cx="11038114" cy="3702552"/>
          </a:xfrm>
          <a:prstGeom prst="rect">
            <a:avLst/>
          </a:prstGeom>
        </p:spPr>
        <p:txBody>
          <a:bodyPr wrap="square">
            <a:spAutoFit/>
          </a:bodyPr>
          <a:lstStyle/>
          <a:p>
            <a:pPr marL="457200" marR="0" algn="just" rtl="1">
              <a:lnSpc>
                <a:spcPct val="115000"/>
              </a:lnSpc>
              <a:spcBef>
                <a:spcPts val="0"/>
              </a:spcBef>
              <a:spcAft>
                <a:spcPts val="0"/>
              </a:spcAft>
            </a:pP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تحديد التاريخ والتوقيت</a:t>
            </a:r>
            <a:endParaRPr lang="en-US"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57200" algn="just" rtl="1">
              <a:lnSpc>
                <a:spcPct val="115000"/>
              </a:lnSpc>
            </a:pP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تحديد تاريخ المؤتمر الصحفي وتوقيته، والتأكّد من أنّه لا يتعارض مع </a:t>
            </a:r>
            <a:r>
              <a:rPr lang="ar-EG"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أعياد أو مناسبات وطنية أو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أحداث </a:t>
            </a:r>
            <a:r>
              <a:rPr lang="ar-SA"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صحفيّة</a:t>
            </a:r>
            <a:r>
              <a:rPr lang="ar-EG"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2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أو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مؤتمرات أخرى ذات علاقة بنشاط الم</a:t>
            </a:r>
            <a:r>
              <a:rPr lang="ar-EG"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ؤسسة،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أو مواعد إعلامية أخرى</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ar-EG"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الوقت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الأفضل لموعد </a:t>
            </a:r>
            <a:r>
              <a:rPr lang="ar-EG"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المؤتمر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الصحفي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هو بين الساعة العاشرة والحادية عشر صباحاً للتأكّد من التغطية القصوى من وسائل الإعلام، </a:t>
            </a:r>
            <a:r>
              <a:rPr lang="ar-EG"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حيث أن تحديد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الموعد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بعد ذلك </a:t>
            </a:r>
            <a:r>
              <a:rPr lang="ar-EG"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يعد مخاطرة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بتفويت </a:t>
            </a:r>
            <a:r>
              <a:rPr lang="ar-SA"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صحف بعد الظهر أو نشرات الأخبار المسائية</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849086" y="4087980"/>
            <a:ext cx="10633169" cy="2154436"/>
          </a:xfrm>
          <a:prstGeom prst="rect">
            <a:avLst/>
          </a:prstGeom>
        </p:spPr>
        <p:txBody>
          <a:bodyPr wrap="square">
            <a:spAutoFit/>
          </a:bodyPr>
          <a:lstStyle/>
          <a:p>
            <a:pPr algn="just" rtl="1"/>
            <a:r>
              <a:rPr lang="ar-SA" sz="3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اختيار </a:t>
            </a:r>
            <a:r>
              <a:rPr lang="ar-SA" sz="3800"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المكان</a:t>
            </a:r>
            <a:r>
              <a:rPr lang="ar-EG" sz="3800"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3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rtl="1"/>
            <a:r>
              <a:rPr lang="ar-EG"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يجب التأكد </a:t>
            </a:r>
            <a:r>
              <a:rPr lang="ar-SA"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من </a:t>
            </a:r>
            <a:r>
              <a:rPr lang="ar-SA"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اختيار مكان للمؤتمر الصحفي ليس بعيداً عن </a:t>
            </a:r>
            <a:r>
              <a:rPr lang="ar-SA"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المراسلين</a:t>
            </a:r>
            <a:r>
              <a:rPr lang="ar-EG"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rtl="1"/>
            <a:r>
              <a:rPr lang="ar-SA"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اختيار </a:t>
            </a:r>
            <a:r>
              <a:rPr lang="ar-SA"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موقع بعيد نسبيّاً عن الضجة </a:t>
            </a:r>
            <a:r>
              <a:rPr lang="ar-EG"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والضوضاء</a:t>
            </a:r>
            <a:r>
              <a:rPr lang="ar-SA"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(مثلاً، عن زحمة السير أو الهواتف...الخ</a:t>
            </a:r>
            <a:r>
              <a:rPr lang="ar-SA"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60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7195"/>
            <a:ext cx="12096206" cy="6620274"/>
          </a:xfrm>
          <a:prstGeom prst="rect">
            <a:avLst/>
          </a:prstGeom>
        </p:spPr>
        <p:txBody>
          <a:bodyPr wrap="square">
            <a:spAutoFit/>
          </a:bodyPr>
          <a:lstStyle/>
          <a:p>
            <a:pPr marL="457200" marR="0" algn="just" rtl="1">
              <a:lnSpc>
                <a:spcPct val="115000"/>
              </a:lnSpc>
              <a:spcBef>
                <a:spcPts val="0"/>
              </a:spcBef>
              <a:spcAft>
                <a:spcPts val="1200"/>
              </a:spcAft>
            </a:pPr>
            <a:r>
              <a:rPr lang="ar-EG" sz="2800" b="1"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الاتصال والمتابعة مع الاعلام ..</a:t>
            </a:r>
          </a:p>
          <a:p>
            <a:pPr marL="457200" marR="0" lvl="0" indent="-457200" algn="just" rtl="1">
              <a:lnSpc>
                <a:spcPct val="115000"/>
              </a:lnSpc>
              <a:spcBef>
                <a:spcPts val="0"/>
              </a:spcBef>
              <a:spcAft>
                <a:spcPts val="1200"/>
              </a:spcAft>
              <a:buFont typeface="Arial" panose="020B0604020202020204" pitchFamily="34" charset="0"/>
              <a:buChar char="•"/>
            </a:pPr>
            <a:r>
              <a:rPr lang="ar-SA" sz="2800" dirty="0">
                <a:latin typeface="Calibri" panose="020F0502020204030204" pitchFamily="34" charset="0"/>
                <a:ea typeface="Times New Roman" panose="02020603050405020304" pitchFamily="18" charset="0"/>
                <a:cs typeface="Calibri" panose="020F0502020204030204" pitchFamily="34" charset="0"/>
              </a:rPr>
              <a:t>إعداد قائمة المدعون </a:t>
            </a:r>
            <a:r>
              <a:rPr lang="ar-EG" sz="2800" dirty="0" smtClean="0">
                <a:latin typeface="Calibri" panose="020F0502020204030204" pitchFamily="34" charset="0"/>
                <a:ea typeface="Times New Roman" panose="02020603050405020304" pitchFamily="18" charset="0"/>
                <a:cs typeface="Calibri" panose="020F0502020204030204" pitchFamily="34" charset="0"/>
              </a:rPr>
              <a:t>من</a:t>
            </a:r>
            <a:r>
              <a:rPr lang="ar-SA" sz="2800" dirty="0" smtClean="0">
                <a:latin typeface="Calibri" panose="020F0502020204030204" pitchFamily="34" charset="0"/>
                <a:ea typeface="Times New Roman" panose="02020603050405020304" pitchFamily="18" charset="0"/>
                <a:cs typeface="Calibri" panose="020F0502020204030204" pitchFamily="34" charset="0"/>
              </a:rPr>
              <a:t> </a:t>
            </a:r>
            <a:r>
              <a:rPr lang="ar-SA" sz="2800" dirty="0">
                <a:latin typeface="Calibri" panose="020F0502020204030204" pitchFamily="34" charset="0"/>
                <a:ea typeface="Times New Roman" panose="02020603050405020304" pitchFamily="18" charset="0"/>
                <a:cs typeface="Calibri" panose="020F0502020204030204" pitchFamily="34" charset="0"/>
              </a:rPr>
              <a:t>الصحفيين والإعلاميين من جهة، والشخصيات العامة والمسؤولين والمهتمين من جهة أخر</a:t>
            </a:r>
            <a:r>
              <a:rPr lang="ar-EG" sz="2800" dirty="0">
                <a:latin typeface="Calibri" panose="020F0502020204030204" pitchFamily="34" charset="0"/>
                <a:ea typeface="Times New Roman" panose="02020603050405020304" pitchFamily="18" charset="0"/>
                <a:cs typeface="Calibri" panose="020F0502020204030204" pitchFamily="34" charset="0"/>
              </a:rPr>
              <a:t>ى.</a:t>
            </a:r>
          </a:p>
          <a:p>
            <a:pPr marL="457200" marR="0" lvl="0" indent="-457200" algn="just" rtl="1">
              <a:lnSpc>
                <a:spcPct val="115000"/>
              </a:lnSpc>
              <a:spcBef>
                <a:spcPts val="0"/>
              </a:spcBef>
              <a:spcAft>
                <a:spcPts val="1200"/>
              </a:spcAft>
              <a:buFont typeface="Arial" panose="020B0604020202020204" pitchFamily="34" charset="0"/>
              <a:buChar char="•"/>
            </a:pPr>
            <a:r>
              <a:rPr lang="ar-SA" sz="2800" dirty="0">
                <a:latin typeface="Calibri" panose="020F0502020204030204" pitchFamily="34" charset="0"/>
                <a:ea typeface="Times New Roman" panose="02020603050405020304" pitchFamily="18" charset="0"/>
                <a:cs typeface="Calibri" panose="020F0502020204030204" pitchFamily="34" charset="0"/>
              </a:rPr>
              <a:t> توجيه الدعوات قبل انعقاد المؤتمر بوقت كاف قبل عشرة أيام مثلاً ويجب أن تتضمن الدعوات اسم المدعو </a:t>
            </a:r>
            <a:r>
              <a:rPr lang="ar-SA" sz="2800" dirty="0" smtClean="0">
                <a:latin typeface="Calibri" panose="020F0502020204030204" pitchFamily="34" charset="0"/>
                <a:ea typeface="Times New Roman" panose="02020603050405020304" pitchFamily="18" charset="0"/>
                <a:cs typeface="Calibri" panose="020F0502020204030204" pitchFamily="34" charset="0"/>
              </a:rPr>
              <a:t>وزمان ومكان </a:t>
            </a:r>
            <a:r>
              <a:rPr lang="ar-SA" sz="2800" dirty="0">
                <a:latin typeface="Calibri" panose="020F0502020204030204" pitchFamily="34" charset="0"/>
                <a:ea typeface="Times New Roman" panose="02020603050405020304" pitchFamily="18" charset="0"/>
                <a:cs typeface="Calibri" panose="020F0502020204030204" pitchFamily="34" charset="0"/>
              </a:rPr>
              <a:t>للمؤتمر بكل دقة كما يجب أن تتضمن الدعوات عنوان المؤتمر والهدف منه ورقم اتصال لمزيد من المعلومات.</a:t>
            </a:r>
            <a:endParaRPr lang="ar-EG" sz="2800" dirty="0">
              <a:latin typeface="Calibri" panose="020F0502020204030204" pitchFamily="34" charset="0"/>
              <a:ea typeface="Times New Roman" panose="02020603050405020304" pitchFamily="18" charset="0"/>
              <a:cs typeface="Calibri" panose="020F0502020204030204" pitchFamily="34" charset="0"/>
            </a:endParaRPr>
          </a:p>
          <a:p>
            <a:pPr marL="457200" marR="0" lvl="0" indent="-457200" algn="just" rtl="1">
              <a:lnSpc>
                <a:spcPct val="115000"/>
              </a:lnSpc>
              <a:spcBef>
                <a:spcPts val="0"/>
              </a:spcBef>
              <a:spcAft>
                <a:spcPts val="1200"/>
              </a:spcAft>
              <a:buFont typeface="Arial" panose="020B0604020202020204" pitchFamily="34" charset="0"/>
              <a:buChar char="•"/>
            </a:pPr>
            <a:r>
              <a:rPr lang="ar-SA" sz="2800" dirty="0">
                <a:latin typeface="Calibri" panose="020F0502020204030204" pitchFamily="34" charset="0"/>
                <a:ea typeface="Times New Roman" panose="02020603050405020304" pitchFamily="18" charset="0"/>
                <a:cs typeface="Calibri" panose="020F0502020204030204" pitchFamily="34" charset="0"/>
              </a:rPr>
              <a:t> يجب التأكد من استلام المدعو للدعوات كما يجب التذكير قبل ميعاد المؤتمر بوقت </a:t>
            </a:r>
            <a:r>
              <a:rPr lang="ar-SA" sz="2800" dirty="0" smtClean="0">
                <a:latin typeface="Calibri" panose="020F0502020204030204" pitchFamily="34" charset="0"/>
                <a:ea typeface="Times New Roman" panose="02020603050405020304" pitchFamily="18" charset="0"/>
                <a:cs typeface="Calibri" panose="020F0502020204030204" pitchFamily="34" charset="0"/>
              </a:rPr>
              <a:t>كاف</a:t>
            </a:r>
            <a:r>
              <a:rPr lang="ar-EG" sz="2800" dirty="0" smtClean="0">
                <a:latin typeface="Calibri" panose="020F0502020204030204" pitchFamily="34" charset="0"/>
                <a:ea typeface="Times New Roman" panose="02020603050405020304" pitchFamily="18" charset="0"/>
                <a:cs typeface="Calibri" panose="020F0502020204030204" pitchFamily="34" charset="0"/>
              </a:rPr>
              <a:t>.</a:t>
            </a:r>
            <a:endParaRPr lang="ar-EG" sz="2800" dirty="0" smtClean="0">
              <a:latin typeface="Calibri" panose="020F0502020204030204" pitchFamily="34" charset="0"/>
              <a:ea typeface="Times New Roman" panose="02020603050405020304" pitchFamily="18" charset="0"/>
              <a:cs typeface="Calibri" panose="020F0502020204030204" pitchFamily="34" charset="0"/>
            </a:endParaRPr>
          </a:p>
          <a:p>
            <a:pPr marL="457200" marR="0" algn="just" rtl="1">
              <a:lnSpc>
                <a:spcPct val="115000"/>
              </a:lnSpc>
              <a:spcBef>
                <a:spcPts val="0"/>
              </a:spcBef>
              <a:spcAft>
                <a:spcPts val="1200"/>
              </a:spcAft>
            </a:pPr>
            <a:r>
              <a:rPr lang="ar-SA" sz="2800" dirty="0" smtClean="0">
                <a:latin typeface="Calibri" panose="020F0502020204030204" pitchFamily="34" charset="0"/>
                <a:ea typeface="Times New Roman" panose="02020603050405020304" pitchFamily="18" charset="0"/>
                <a:cs typeface="Calibri" panose="020F0502020204030204" pitchFamily="34" charset="0"/>
              </a:rPr>
              <a:t> </a:t>
            </a:r>
            <a:r>
              <a:rPr lang="ar-SA"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إعداد 3 أخبار صحفية عن </a:t>
            </a:r>
            <a:r>
              <a:rPr lang="ar-SA" sz="2800"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المؤتمر </a:t>
            </a:r>
            <a:r>
              <a:rPr lang="ar-EG" sz="2800" b="1" dirty="0" smtClean="0">
                <a:latin typeface="Calibri" panose="020F0502020204030204" pitchFamily="34" charset="0"/>
                <a:ea typeface="Times New Roman" panose="02020603050405020304" pitchFamily="18"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800" b="1" dirty="0">
                <a:latin typeface="Calibri" panose="020F0502020204030204" pitchFamily="34" charset="0"/>
                <a:ea typeface="Times New Roman" panose="02020603050405020304" pitchFamily="18" charset="0"/>
                <a:cs typeface="Calibri" panose="020F0502020204030204" pitchFamily="34" charset="0"/>
              </a:rPr>
              <a:t>الأول</a:t>
            </a:r>
            <a:r>
              <a:rPr lang="ar-SA" sz="2800" dirty="0">
                <a:latin typeface="Calibri" panose="020F0502020204030204" pitchFamily="34" charset="0"/>
                <a:ea typeface="Times New Roman" panose="02020603050405020304" pitchFamily="18" charset="0"/>
                <a:cs typeface="Calibri" panose="020F0502020204030204" pitchFamily="34" charset="0"/>
              </a:rPr>
              <a:t>: ينشر قبل يومين في وسائل الإعلام ويتضمن نية عقد مؤتمر صحفي وماذا سيناقش.</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800" b="1" dirty="0">
                <a:latin typeface="Calibri" panose="020F0502020204030204" pitchFamily="34" charset="0"/>
                <a:ea typeface="Times New Roman" panose="02020603050405020304" pitchFamily="18" charset="0"/>
                <a:cs typeface="Calibri" panose="020F0502020204030204" pitchFamily="34" charset="0"/>
              </a:rPr>
              <a:t> والثاني</a:t>
            </a:r>
            <a:r>
              <a:rPr lang="ar-SA" sz="2800" dirty="0">
                <a:latin typeface="Calibri" panose="020F0502020204030204" pitchFamily="34" charset="0"/>
                <a:ea typeface="Times New Roman" panose="02020603050405020304" pitchFamily="18" charset="0"/>
                <a:cs typeface="Calibri" panose="020F0502020204030204" pitchFamily="34" charset="0"/>
              </a:rPr>
              <a:t>: ينشر في يوم انعقاد المؤتمر لتحديد المكان </a:t>
            </a:r>
            <a:r>
              <a:rPr lang="ar-SA" sz="2800" dirty="0" smtClean="0">
                <a:latin typeface="Calibri" panose="020F0502020204030204" pitchFamily="34" charset="0"/>
                <a:ea typeface="Times New Roman" panose="02020603050405020304" pitchFamily="18" charset="0"/>
                <a:cs typeface="Calibri" panose="020F0502020204030204" pitchFamily="34" charset="0"/>
              </a:rPr>
              <a:t>والزمان</a:t>
            </a:r>
            <a:r>
              <a:rPr lang="ar-EG" sz="2800" dirty="0" smtClean="0">
                <a:latin typeface="Calibri" panose="020F0502020204030204" pitchFamily="34" charset="0"/>
                <a:ea typeface="Times New Roman" panose="02020603050405020304" pitchFamily="18" charset="0"/>
                <a:cs typeface="Calibri" panose="020F0502020204030204" pitchFamily="34" charset="0"/>
              </a:rPr>
              <a:t> </a:t>
            </a:r>
            <a:endParaRPr lang="ar-EG" sz="2800" dirty="0" smtClean="0">
              <a:latin typeface="Calibri" panose="020F0502020204030204" pitchFamily="34" charset="0"/>
              <a:ea typeface="Times New Roman" panose="02020603050405020304" pitchFamily="18" charset="0"/>
              <a:cs typeface="Calibri" panose="020F0502020204030204" pitchFamily="34" charset="0"/>
            </a:endParaRPr>
          </a:p>
          <a:p>
            <a:pPr marL="457200" marR="0" algn="just" rtl="1">
              <a:lnSpc>
                <a:spcPct val="115000"/>
              </a:lnSpc>
              <a:spcBef>
                <a:spcPts val="0"/>
              </a:spcBef>
              <a:spcAft>
                <a:spcPts val="1200"/>
              </a:spcAft>
            </a:pPr>
            <a:r>
              <a:rPr lang="ar-EG" sz="2800" dirty="0" smtClean="0">
                <a:latin typeface="Calibri" panose="020F0502020204030204" pitchFamily="34" charset="0"/>
                <a:ea typeface="Times New Roman" panose="02020603050405020304" pitchFamily="18" charset="0"/>
                <a:cs typeface="Calibri" panose="020F0502020204030204" pitchFamily="34" charset="0"/>
              </a:rPr>
              <a:t>و</a:t>
            </a:r>
            <a:r>
              <a:rPr lang="ar-SA" sz="2800" b="1" dirty="0" smtClean="0">
                <a:latin typeface="Calibri" panose="020F0502020204030204" pitchFamily="34" charset="0"/>
                <a:ea typeface="Times New Roman" panose="02020603050405020304" pitchFamily="18" charset="0"/>
                <a:cs typeface="Calibri" panose="020F0502020204030204" pitchFamily="34" charset="0"/>
              </a:rPr>
              <a:t> </a:t>
            </a:r>
            <a:r>
              <a:rPr lang="ar-SA" sz="2800" b="1" dirty="0">
                <a:latin typeface="Calibri" panose="020F0502020204030204" pitchFamily="34" charset="0"/>
                <a:ea typeface="Times New Roman" panose="02020603050405020304" pitchFamily="18" charset="0"/>
                <a:cs typeface="Calibri" panose="020F0502020204030204" pitchFamily="34" charset="0"/>
              </a:rPr>
              <a:t>الثالث</a:t>
            </a:r>
            <a:r>
              <a:rPr lang="ar-SA" sz="2800" dirty="0">
                <a:latin typeface="Calibri" panose="020F0502020204030204" pitchFamily="34" charset="0"/>
                <a:ea typeface="Times New Roman" panose="02020603050405020304" pitchFamily="18" charset="0"/>
                <a:cs typeface="Calibri" panose="020F0502020204030204" pitchFamily="34" charset="0"/>
              </a:rPr>
              <a:t>: يكون ملخص لأحداث المؤتمر.</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856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322472"/>
            <a:ext cx="11787051" cy="6180153"/>
          </a:xfrm>
          <a:prstGeom prst="rect">
            <a:avLst/>
          </a:prstGeom>
        </p:spPr>
        <p:txBody>
          <a:bodyPr wrap="square">
            <a:spAutoFit/>
          </a:bodyPr>
          <a:lstStyle/>
          <a:p>
            <a:pPr marL="457200" marR="0" algn="just" rtl="1">
              <a:lnSpc>
                <a:spcPct val="115000"/>
              </a:lnSpc>
              <a:spcBef>
                <a:spcPts val="0"/>
              </a:spcBef>
              <a:spcAft>
                <a:spcPts val="0"/>
              </a:spcAft>
            </a:pPr>
            <a:r>
              <a:rPr lang="ar-SA" sz="32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تجهيز </a:t>
            </a:r>
            <a:r>
              <a:rPr lang="ar-EG" sz="3200" b="1"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a:t>
            </a:r>
            <a:r>
              <a:rPr lang="ar-SA" sz="3200" b="1"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مطبوعات </a:t>
            </a:r>
            <a:r>
              <a:rPr lang="ar-EG" sz="3200" b="1" dirty="0" smtClean="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(الملف الصحفى للمؤتمر )</a:t>
            </a:r>
            <a:endParaRPr lang="en-US" sz="3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57200" algn="just" rtl="1">
              <a:lnSpc>
                <a:spcPct val="115000"/>
              </a:lnSpc>
            </a:pPr>
            <a:r>
              <a:rPr lang="ar-EG" sz="2400" dirty="0">
                <a:latin typeface="Calibri" panose="020F0502020204030204" pitchFamily="34" charset="0"/>
                <a:ea typeface="Times New Roman" panose="02020603050405020304" pitchFamily="18" charset="0"/>
                <a:cs typeface="Calibri" panose="020F0502020204030204" pitchFamily="34" charset="0"/>
              </a:rPr>
              <a:t>وهو </a:t>
            </a:r>
            <a:r>
              <a:rPr lang="ar-SA" sz="2400" dirty="0">
                <a:latin typeface="Calibri" panose="020F0502020204030204" pitchFamily="34" charset="0"/>
                <a:ea typeface="Times New Roman" panose="02020603050405020304" pitchFamily="18" charset="0"/>
                <a:cs typeface="Calibri" panose="020F0502020204030204" pitchFamily="34" charset="0"/>
              </a:rPr>
              <a:t>إعداد </a:t>
            </a:r>
            <a:r>
              <a:rPr lang="ar-SA" sz="2400" dirty="0" smtClean="0">
                <a:latin typeface="Calibri" panose="020F0502020204030204" pitchFamily="34" charset="0"/>
                <a:ea typeface="Times New Roman" panose="02020603050405020304" pitchFamily="18" charset="0"/>
                <a:cs typeface="Calibri" panose="020F0502020204030204" pitchFamily="34" charset="0"/>
              </a:rPr>
              <a:t>ملف صحفي (</a:t>
            </a:r>
            <a:r>
              <a:rPr lang="ar-EG" sz="2400" dirty="0" smtClean="0">
                <a:latin typeface="Calibri" panose="020F0502020204030204" pitchFamily="34" charset="0"/>
                <a:ea typeface="Times New Roman" panose="02020603050405020304" pitchFamily="18" charset="0"/>
                <a:cs typeface="Calibri" panose="020F0502020204030204" pitchFamily="34" charset="0"/>
              </a:rPr>
              <a:t>إ</a:t>
            </a:r>
            <a:r>
              <a:rPr lang="ar-SA" sz="2400" dirty="0" smtClean="0">
                <a:latin typeface="Calibri" panose="020F0502020204030204" pitchFamily="34" charset="0"/>
                <a:ea typeface="Times New Roman" panose="02020603050405020304" pitchFamily="18" charset="0"/>
                <a:cs typeface="Calibri" panose="020F0502020204030204" pitchFamily="34" charset="0"/>
              </a:rPr>
              <a:t>علامي</a:t>
            </a:r>
            <a:r>
              <a:rPr lang="ar-SA" sz="2400" dirty="0">
                <a:latin typeface="Calibri" panose="020F0502020204030204" pitchFamily="34" charset="0"/>
                <a:ea typeface="Times New Roman" panose="02020603050405020304" pitchFamily="18" charset="0"/>
                <a:cs typeface="Calibri" panose="020F0502020204030204" pitchFamily="34" charset="0"/>
              </a:rPr>
              <a:t>) يوزع على الحضور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يُعطي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معلومات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عن خلفيّة </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الموضوعات</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أو البرامج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المطروحة</a:t>
            </a:r>
            <a:r>
              <a:rPr lang="ar-EG"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400" dirty="0">
                <a:latin typeface="Calibri" panose="020F0502020204030204" pitchFamily="34" charset="0"/>
                <a:ea typeface="Times New Roman" panose="02020603050405020304" pitchFamily="18" charset="0"/>
                <a:cs typeface="Calibri" panose="020F0502020204030204" pitchFamily="34" charset="0"/>
              </a:rPr>
              <a:t>وخصائص ونشرات</a:t>
            </a:r>
            <a:r>
              <a:rPr lang="ar-EG" sz="2400" dirty="0">
                <a:latin typeface="Calibri" panose="020F0502020204030204" pitchFamily="34" charset="0"/>
                <a:ea typeface="Times New Roman" panose="02020603050405020304" pitchFamily="18" charset="0"/>
                <a:cs typeface="Calibri" panose="020F0502020204030204" pitchFamily="34" charset="0"/>
              </a:rPr>
              <a:t> المؤسسة أو </a:t>
            </a:r>
            <a:r>
              <a:rPr lang="ar-SA" sz="2400" dirty="0">
                <a:latin typeface="Calibri" panose="020F0502020204030204" pitchFamily="34" charset="0"/>
                <a:ea typeface="Times New Roman" panose="02020603050405020304" pitchFamily="18" charset="0"/>
                <a:cs typeface="Calibri" panose="020F0502020204030204" pitchFamily="34" charset="0"/>
              </a:rPr>
              <a:t> المنتج </a:t>
            </a:r>
            <a:r>
              <a:rPr lang="ar-SA" sz="2400" dirty="0" smtClean="0">
                <a:latin typeface="Calibri" panose="020F0502020204030204" pitchFamily="34" charset="0"/>
                <a:ea typeface="Times New Roman" panose="02020603050405020304" pitchFamily="18" charset="0"/>
                <a:cs typeface="Calibri" panose="020F0502020204030204" pitchFamily="34" charset="0"/>
              </a:rPr>
              <a:t>مثلاً</a:t>
            </a:r>
            <a:r>
              <a:rPr lang="ar-EG" sz="2400" dirty="0" smtClean="0">
                <a:latin typeface="Calibri" panose="020F0502020204030204" pitchFamily="34" charset="0"/>
                <a:ea typeface="Times New Roman" panose="02020603050405020304" pitchFamily="18" charset="0"/>
                <a:cs typeface="Calibri" panose="020F0502020204030204" pitchFamily="34" charset="0"/>
              </a:rPr>
              <a:t>، </a:t>
            </a:r>
            <a:r>
              <a:rPr lang="ar-SA" sz="2400"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ينبغي </a:t>
            </a:r>
            <a:r>
              <a:rPr lang="ar-SA" sz="2400" dirty="0">
                <a:solidFill>
                  <a:srgbClr val="C00000"/>
                </a:solidFill>
                <a:latin typeface="Calibri" panose="020F0502020204030204" pitchFamily="34" charset="0"/>
                <a:ea typeface="Times New Roman" panose="02020603050405020304" pitchFamily="18" charset="0"/>
                <a:cs typeface="Calibri" panose="020F0502020204030204" pitchFamily="34" charset="0"/>
              </a:rPr>
              <a:t>أن تحتوي </a:t>
            </a:r>
            <a:r>
              <a:rPr lang="ar-SA" sz="2400" u="sng" dirty="0">
                <a:solidFill>
                  <a:srgbClr val="C00000"/>
                </a:solidFill>
                <a:latin typeface="Calibri" panose="020F0502020204030204" pitchFamily="34" charset="0"/>
                <a:ea typeface="Times New Roman" panose="02020603050405020304" pitchFamily="18" charset="0"/>
                <a:cs typeface="Calibri" panose="020F0502020204030204" pitchFamily="34" charset="0"/>
              </a:rPr>
              <a:t>المطبوعات</a:t>
            </a:r>
            <a:r>
              <a:rPr lang="ar-SA" sz="24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على ما يلي</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لائحة بالمشاركين في </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الحديث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في المؤتمر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الصحفي</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a:t>
            </a:r>
          </a:p>
          <a:p>
            <a:pPr marL="342900" indent="-342900" algn="just" rtl="1">
              <a:lnSpc>
                <a:spcPct val="115000"/>
              </a:lnSpc>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كلمة</a:t>
            </a:r>
            <a:r>
              <a:rPr lang="ar-EG"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 المتحدث</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 مكتوبة</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بيان صحفي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يذكر</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جميع المعلومات عن</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موقف المؤسسة من </a:t>
            </a:r>
            <a:r>
              <a:rPr lang="ar-EG"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موضوع المؤتمر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وخطوط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عريضة من المؤتمر الصحفي، وبعض الاقتباسات من كلام المشاركين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معلومات خلفيّة عن الموضوع (مثلاً، إحصاءات، وخلفيّة تاريخيّة، وقصص عن حالات، و/أو نسخ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نشرت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عن الموضوع)</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بعض الصور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الواضحة</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ل</a:t>
            </a:r>
            <a:r>
              <a:rPr lang="ar-SA" sz="2400" dirty="0" smtClean="0">
                <a:latin typeface="Calibri" panose="020F0502020204030204" pitchFamily="34" charset="0"/>
                <a:ea typeface="Times New Roman" panose="02020603050405020304" pitchFamily="18" charset="0"/>
                <a:cs typeface="Calibri" panose="020F0502020204030204" pitchFamily="34" charset="0"/>
              </a:rPr>
              <a:t>لأشخاص </a:t>
            </a:r>
            <a:r>
              <a:rPr lang="ar-SA" sz="2400" dirty="0">
                <a:latin typeface="Calibri" panose="020F0502020204030204" pitchFamily="34" charset="0"/>
                <a:ea typeface="Times New Roman" panose="02020603050405020304" pitchFamily="18" charset="0"/>
                <a:cs typeface="Calibri" panose="020F0502020204030204" pitchFamily="34" charset="0"/>
              </a:rPr>
              <a:t>الذين سوف ينشر التصريح بأسمائهم</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حيث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تُثير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الصور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الاهتمام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بشكل أكبر)</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سيرة ذاتية قصيرة (أقل من صفحة)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للمشاركين</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مقالات أو أخبار عن الموضوع ذات صلة من صحف مرموقة على </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الصعيد المحلى .</a:t>
            </a:r>
          </a:p>
          <a:p>
            <a:pPr marL="342900" marR="0" lvl="0" indent="-342900" algn="just" rtl="1">
              <a:lnSpc>
                <a:spcPct val="115000"/>
              </a:lnSpc>
              <a:spcBef>
                <a:spcPts val="0"/>
              </a:spcBef>
              <a:spcAft>
                <a:spcPts val="0"/>
              </a:spcAft>
              <a:buSzPts val="1000"/>
              <a:buFont typeface="Symbol" panose="05050102010706020507" pitchFamily="18" charset="2"/>
              <a:buChar char=""/>
              <a:tabLst>
                <a:tab pos="457200" algn="l"/>
              </a:tabLst>
            </a:pP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تجميع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المطبوعات: </a:t>
            </a:r>
            <a:r>
              <a:rPr lang="ar-EG"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يوضع </a:t>
            </a:r>
            <a:r>
              <a:rPr lang="ar-SA" sz="24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4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البيان الصحفي على الجانب الشمال من الملف، وتأتي سائر المعلومات من جهة اليمين، أو وضع البيان الصحفي فوق كل المواد الأخرى.</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416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1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678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9296400" y="2476977"/>
            <a:ext cx="2895600" cy="7921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EG" altLang="en-US"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تجهيز قاعة المؤتمر </a:t>
            </a:r>
            <a:endParaRPr lang="en-US" altLang="en-US"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563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Noha\Desktop\0a6e2e64-e6fa-4d77-8202-94de786152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188913"/>
            <a:ext cx="12084050" cy="6357937"/>
          </a:xfrm>
          <a:prstGeom prst="rect">
            <a:avLst/>
          </a:prstGeom>
          <a:noFill/>
        </p:spPr>
      </p:pic>
    </p:spTree>
    <p:extLst>
      <p:ext uri="{BB962C8B-B14F-4D97-AF65-F5344CB8AC3E}">
        <p14:creationId xmlns:p14="http://schemas.microsoft.com/office/powerpoint/2010/main" val="2331746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6" y="222070"/>
            <a:ext cx="12192000" cy="6443302"/>
          </a:xfrm>
          <a:prstGeom prst="rect">
            <a:avLst/>
          </a:prstGeom>
        </p:spPr>
        <p:txBody>
          <a:bodyPr wrap="square">
            <a:spAutoFit/>
          </a:bodyPr>
          <a:lstStyle/>
          <a:p>
            <a:pPr marL="457200" marR="0" algn="ctr" rtl="1">
              <a:lnSpc>
                <a:spcPct val="115000"/>
              </a:lnSpc>
              <a:spcBef>
                <a:spcPts val="0"/>
              </a:spcBef>
              <a:spcAft>
                <a:spcPts val="1200"/>
              </a:spcAft>
            </a:pPr>
            <a:r>
              <a:rPr lang="ar-SA"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ar-EG" sz="38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تحضير قاعة </a:t>
            </a:r>
            <a:r>
              <a:rPr lang="ar-SA" sz="38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المؤتمر</a:t>
            </a:r>
            <a:r>
              <a:rPr lang="ar-EG" sz="38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endParaRPr lang="ar-EG" sz="38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457200" marR="0" algn="ctr" rtl="1">
              <a:lnSpc>
                <a:spcPct val="115000"/>
              </a:lnSpc>
              <a:spcBef>
                <a:spcPts val="0"/>
              </a:spcBef>
              <a:spcAft>
                <a:spcPts val="1200"/>
              </a:spcAft>
            </a:pPr>
            <a:r>
              <a:rPr lang="ar-SA" sz="2600" b="1" dirty="0">
                <a:latin typeface="Calibri" panose="020F0502020204030204" pitchFamily="34" charset="0"/>
                <a:ea typeface="Times New Roman" panose="02020603050405020304" pitchFamily="18" charset="0"/>
                <a:cs typeface="Calibri" panose="020F0502020204030204" pitchFamily="34" charset="0"/>
              </a:rPr>
              <a:t> 1. التأكد من ملائمة وجاهزية المكان لاستقبال المدعوين مثل تنسيق المقاعد مع إعطاء مجال للحركة والتنقل بينها.</a:t>
            </a: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600" b="1" dirty="0">
                <a:latin typeface="Calibri" panose="020F0502020204030204" pitchFamily="34" charset="0"/>
                <a:ea typeface="Times New Roman" panose="02020603050405020304" pitchFamily="18" charset="0"/>
                <a:cs typeface="Calibri" panose="020F0502020204030204" pitchFamily="34" charset="0"/>
              </a:rPr>
              <a:t> 2. التأكد من عمل أجهزة الصوت والإضاءة وعمل أجهزة الكمبيوتر والشاشات المرئية</a:t>
            </a: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600" b="1" dirty="0">
                <a:latin typeface="Calibri" panose="020F0502020204030204" pitchFamily="34" charset="0"/>
                <a:ea typeface="Times New Roman" panose="02020603050405020304" pitchFamily="18" charset="0"/>
                <a:cs typeface="Calibri" panose="020F0502020204030204" pitchFamily="34" charset="0"/>
              </a:rPr>
              <a:t> 3. تحديد مقاعد الصحفيين ومقاعد المتحدثين مع تحديد مكان المصورين لالتقاط الصور والتصوير التلفزيوني.</a:t>
            </a: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600" b="1" dirty="0">
                <a:latin typeface="Calibri" panose="020F0502020204030204" pitchFamily="34" charset="0"/>
                <a:ea typeface="Times New Roman" panose="02020603050405020304" pitchFamily="18" charset="0"/>
                <a:cs typeface="Calibri" panose="020F0502020204030204" pitchFamily="34" charset="0"/>
              </a:rPr>
              <a:t> 4. تجهيز مكان المتحدثين بشكل كامل والتأكد من وجود أقلام وأوراق وماء ومناديل والأجندة والكلمات مكتوبة </a:t>
            </a:r>
            <a:r>
              <a:rPr lang="ar-SA" sz="2600" b="1" dirty="0" smtClean="0">
                <a:latin typeface="Calibri" panose="020F0502020204030204" pitchFamily="34" charset="0"/>
                <a:ea typeface="Times New Roman" panose="02020603050405020304" pitchFamily="18" charset="0"/>
                <a:cs typeface="Calibri" panose="020F0502020204030204" pitchFamily="34" charset="0"/>
              </a:rPr>
              <a:t>للمراجعة</a:t>
            </a:r>
            <a:r>
              <a:rPr lang="ar-EG" sz="2600" b="1" dirty="0" smtClean="0">
                <a:latin typeface="Calibri" panose="020F0502020204030204" pitchFamily="34" charset="0"/>
                <a:ea typeface="Times New Roman" panose="02020603050405020304" pitchFamily="18" charset="0"/>
                <a:cs typeface="Calibri" panose="020F0502020204030204" pitchFamily="34" charset="0"/>
              </a:rPr>
              <a:t>.</a:t>
            </a:r>
          </a:p>
          <a:p>
            <a:pPr marL="457200" algn="just" rtl="1">
              <a:lnSpc>
                <a:spcPct val="115000"/>
              </a:lnSpc>
              <a:spcAft>
                <a:spcPts val="1200"/>
              </a:spcAft>
            </a:pPr>
            <a:r>
              <a:rPr lang="ar-SA" sz="2600" b="1" dirty="0">
                <a:latin typeface="Calibri" panose="020F0502020204030204" pitchFamily="34" charset="0"/>
                <a:cs typeface="Calibri" panose="020F0502020204030204" pitchFamily="34" charset="0"/>
              </a:rPr>
              <a:t>تأمين منصّة لمدير الجلسة المتحدث عليها شعار المؤسسة إنْ أمكن</a:t>
            </a:r>
            <a:r>
              <a:rPr lang="ar-EG" sz="2600" b="1" dirty="0" smtClean="0">
                <a:latin typeface="Calibri" panose="020F0502020204030204" pitchFamily="34" charset="0"/>
                <a:cs typeface="Calibri" panose="020F0502020204030204" pitchFamily="34" charset="0"/>
              </a:rPr>
              <a:t>.</a:t>
            </a: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600" b="1" dirty="0">
                <a:latin typeface="Calibri" panose="020F0502020204030204" pitchFamily="34" charset="0"/>
                <a:ea typeface="Times New Roman" panose="02020603050405020304" pitchFamily="18" charset="0"/>
                <a:cs typeface="Calibri" panose="020F0502020204030204" pitchFamily="34" charset="0"/>
              </a:rPr>
              <a:t> 5. </a:t>
            </a:r>
            <a:r>
              <a:rPr lang="ar-SA" sz="2600" b="1" dirty="0" smtClean="0">
                <a:latin typeface="Calibri" panose="020F0502020204030204" pitchFamily="34" charset="0"/>
                <a:ea typeface="Times New Roman" panose="02020603050405020304" pitchFamily="18" charset="0"/>
                <a:cs typeface="Calibri" panose="020F0502020204030204" pitchFamily="34" charset="0"/>
              </a:rPr>
              <a:t>وضع </a:t>
            </a:r>
            <a:r>
              <a:rPr lang="ar-SA" sz="2600" b="1" dirty="0">
                <a:latin typeface="Calibri" panose="020F0502020204030204" pitchFamily="34" charset="0"/>
                <a:ea typeface="Times New Roman" panose="02020603050405020304" pitchFamily="18" charset="0"/>
                <a:cs typeface="Calibri" panose="020F0502020204030204" pitchFamily="34" charset="0"/>
              </a:rPr>
              <a:t>أسماء المتحدثين أمامهم على الطاولة بحيث يستطيع السائل طرح السؤال للشخص المحدد.</a:t>
            </a: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1200"/>
              </a:spcAft>
            </a:pPr>
            <a:r>
              <a:rPr lang="ar-SA" sz="2600" b="1" dirty="0">
                <a:latin typeface="Calibri" panose="020F0502020204030204" pitchFamily="34" charset="0"/>
                <a:ea typeface="Times New Roman" panose="02020603050405020304" pitchFamily="18" charset="0"/>
                <a:cs typeface="Calibri" panose="020F0502020204030204" pitchFamily="34" charset="0"/>
              </a:rPr>
              <a:t> 6. تجهيز مكان الضيوف وتوفير أقلام وأوراق وماء ومناديل والأجندة والكلمات مكتوبة</a:t>
            </a:r>
            <a:r>
              <a:rPr lang="ar-SA" sz="2600" b="1" dirty="0" smtClean="0">
                <a:latin typeface="Calibri" panose="020F0502020204030204" pitchFamily="34" charset="0"/>
                <a:ea typeface="Times New Roman" panose="02020603050405020304" pitchFamily="18" charset="0"/>
                <a:cs typeface="Calibri" panose="020F0502020204030204" pitchFamily="34" charset="0"/>
              </a:rPr>
              <a:t>.</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762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7520" y="329699"/>
            <a:ext cx="9174480" cy="6738255"/>
          </a:xfrm>
          <a:prstGeom prst="rect">
            <a:avLst/>
          </a:prstGeom>
        </p:spPr>
        <p:txBody>
          <a:bodyPr wrap="square">
            <a:spAutoFit/>
          </a:bodyPr>
          <a:lstStyle/>
          <a:p>
            <a:pPr marL="457200" marR="0" algn="ctr" rtl="1">
              <a:lnSpc>
                <a:spcPct val="107000"/>
              </a:lnSpc>
              <a:spcBef>
                <a:spcPts val="0"/>
              </a:spcBef>
              <a:spcAft>
                <a:spcPts val="800"/>
              </a:spcAft>
            </a:pPr>
            <a:r>
              <a:rPr lang="ar-SA"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أثناءالمؤتمر الصحفي</a:t>
            </a:r>
            <a:endParaRPr lang="en-US"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EG" sz="3000" b="1" dirty="0" smtClean="0">
                <a:latin typeface="Calibri" panose="020F0502020204030204" pitchFamily="34" charset="0"/>
                <a:ea typeface="Calibri" panose="020F0502020204030204" pitchFamily="34" charset="0"/>
                <a:cs typeface="Calibri" panose="020F0502020204030204" pitchFamily="34" charset="0"/>
              </a:rPr>
              <a:t>استقبال و</a:t>
            </a:r>
            <a:r>
              <a:rPr lang="ar-SA" sz="3000" b="1" dirty="0" smtClean="0">
                <a:latin typeface="Calibri" panose="020F0502020204030204" pitchFamily="34" charset="0"/>
                <a:ea typeface="Calibri" panose="020F0502020204030204" pitchFamily="34" charset="0"/>
                <a:cs typeface="Calibri" panose="020F0502020204030204" pitchFamily="34" charset="0"/>
              </a:rPr>
              <a:t>الترحيب </a:t>
            </a:r>
            <a:r>
              <a:rPr lang="ar-SA" sz="3000" b="1" dirty="0">
                <a:latin typeface="Calibri" panose="020F0502020204030204" pitchFamily="34" charset="0"/>
                <a:ea typeface="Calibri" panose="020F0502020204030204" pitchFamily="34" charset="0"/>
                <a:cs typeface="Calibri" panose="020F0502020204030204" pitchFamily="34" charset="0"/>
              </a:rPr>
              <a:t>بالمراسلين والإعلاميين </a:t>
            </a:r>
            <a:r>
              <a:rPr lang="ar-SA" sz="3000" b="1" dirty="0" smtClean="0">
                <a:latin typeface="Calibri" panose="020F0502020204030204" pitchFamily="34" charset="0"/>
                <a:ea typeface="Calibri" panose="020F0502020204030204" pitchFamily="34" charset="0"/>
                <a:cs typeface="Calibri" panose="020F0502020204030204" pitchFamily="34" charset="0"/>
              </a:rPr>
              <a:t>والصحافيين</a:t>
            </a:r>
            <a:r>
              <a:rPr lang="ar-EG" sz="3000" b="1" dirty="0">
                <a:latin typeface="Calibri" panose="020F0502020204030204" pitchFamily="34" charset="0"/>
                <a:ea typeface="Calibri" panose="020F0502020204030204" pitchFamily="34" charset="0"/>
                <a:cs typeface="Calibri" panose="020F0502020204030204" pitchFamily="34" charset="0"/>
              </a:rPr>
              <a:t> </a:t>
            </a:r>
            <a:r>
              <a:rPr lang="ar-SA" sz="3000" b="1" dirty="0">
                <a:latin typeface="Calibri" panose="020F0502020204030204" pitchFamily="34" charset="0"/>
                <a:ea typeface="Calibri" panose="020F0502020204030204" pitchFamily="34" charset="0"/>
                <a:cs typeface="Calibri" panose="020F0502020204030204" pitchFamily="34" charset="0"/>
              </a:rPr>
              <a:t>والتعامل </a:t>
            </a:r>
            <a:r>
              <a:rPr lang="ar-SA" sz="3000" b="1" dirty="0">
                <a:latin typeface="Calibri" panose="020F0502020204030204" pitchFamily="34" charset="0"/>
                <a:ea typeface="Calibri" panose="020F0502020204030204" pitchFamily="34" charset="0"/>
                <a:cs typeface="Calibri" panose="020F0502020204030204" pitchFamily="34" charset="0"/>
              </a:rPr>
              <a:t>معهم بحذر وعدم التصادم معهم في أي حال من الأحوال.</a:t>
            </a:r>
            <a:endParaRPr lang="en-US" sz="3000" b="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endParaRPr lang="en-US" sz="3000" dirty="0">
              <a:latin typeface="Calibri" panose="020F0502020204030204" pitchFamily="34" charset="0"/>
              <a:ea typeface="Calibri" panose="020F0502020204030204" pitchFamily="34" charset="0"/>
              <a:cs typeface="Calibri" panose="020F0502020204030204" pitchFamily="34" charset="0"/>
            </a:endParaRPr>
          </a:p>
          <a:p>
            <a:pPr marR="0" lvl="0" indent="-342900" algn="r" rtl="1">
              <a:lnSpc>
                <a:spcPct val="107000"/>
              </a:lnSpc>
              <a:spcBef>
                <a:spcPts val="0"/>
              </a:spcBef>
              <a:spcAft>
                <a:spcPts val="800"/>
              </a:spcAft>
              <a:buFont typeface="Arial" panose="020B0604020202020204" pitchFamily="34" charset="0"/>
              <a:buChar char="•"/>
              <a:tabLst>
                <a:tab pos="457200" algn="l"/>
              </a:tabLst>
            </a:pPr>
            <a:r>
              <a:rPr lang="ar-SA" sz="3000" b="1" dirty="0">
                <a:latin typeface="Calibri" panose="020F0502020204030204" pitchFamily="34" charset="0"/>
                <a:ea typeface="Calibri" panose="020F0502020204030204" pitchFamily="34" charset="0"/>
                <a:cs typeface="Calibri" panose="020F0502020204030204" pitchFamily="34" charset="0"/>
              </a:rPr>
              <a:t>التأكّد من توقيع المراسلين </a:t>
            </a:r>
            <a:r>
              <a:rPr lang="ar-SA" sz="3000" b="1" dirty="0" smtClean="0">
                <a:latin typeface="Calibri" panose="020F0502020204030204" pitchFamily="34" charset="0"/>
                <a:ea typeface="Calibri" panose="020F0502020204030204" pitchFamily="34" charset="0"/>
                <a:cs typeface="Calibri" panose="020F0502020204030204" pitchFamily="34" charset="0"/>
              </a:rPr>
              <a:t>حضورهم</a:t>
            </a:r>
            <a:r>
              <a:rPr lang="ar-EG" sz="3000" b="1" dirty="0" smtClean="0">
                <a:latin typeface="Calibri" panose="020F0502020204030204" pitchFamily="34" charset="0"/>
                <a:ea typeface="Calibri" panose="020F0502020204030204" pitchFamily="34" charset="0"/>
                <a:cs typeface="Calibri" panose="020F0502020204030204" pitchFamily="34" charset="0"/>
              </a:rPr>
              <a:t> وأرقام هواتفهم</a:t>
            </a:r>
            <a:r>
              <a:rPr lang="ar-SA" sz="3000" b="1" dirty="0" smtClean="0">
                <a:latin typeface="Calibri" panose="020F0502020204030204" pitchFamily="34" charset="0"/>
                <a:ea typeface="Calibri" panose="020F0502020204030204" pitchFamily="34" charset="0"/>
                <a:cs typeface="Calibri" panose="020F0502020204030204" pitchFamily="34" charset="0"/>
              </a:rPr>
              <a:t> </a:t>
            </a:r>
            <a:r>
              <a:rPr lang="ar-SA" sz="3000" b="1" dirty="0">
                <a:latin typeface="Calibri" panose="020F0502020204030204" pitchFamily="34" charset="0"/>
                <a:ea typeface="Calibri" panose="020F0502020204030204" pitchFamily="34" charset="0"/>
                <a:cs typeface="Calibri" panose="020F0502020204030204" pitchFamily="34" charset="0"/>
              </a:rPr>
              <a:t>مع ذكر وسيلة الإعلام التي </a:t>
            </a:r>
            <a:r>
              <a:rPr lang="ar-SA" sz="3000" b="1" dirty="0" smtClean="0">
                <a:latin typeface="Calibri" panose="020F0502020204030204" pitchFamily="34" charset="0"/>
                <a:ea typeface="Calibri" panose="020F0502020204030204" pitchFamily="34" charset="0"/>
                <a:cs typeface="Calibri" panose="020F0502020204030204" pitchFamily="34" charset="0"/>
              </a:rPr>
              <a:t>يمثّلونها</a:t>
            </a:r>
            <a:r>
              <a:rPr lang="ar-EG" sz="3000" b="1" dirty="0" smtClean="0">
                <a:latin typeface="Calibri" panose="020F0502020204030204" pitchFamily="34" charset="0"/>
                <a:ea typeface="Calibri" panose="020F0502020204030204" pitchFamily="34" charset="0"/>
                <a:cs typeface="Calibri" panose="020F0502020204030204" pitchFamily="34" charset="0"/>
              </a:rPr>
              <a:t>.</a:t>
            </a:r>
          </a:p>
          <a:p>
            <a:pPr marR="0" lvl="0" indent="-342900" algn="r" rtl="1">
              <a:lnSpc>
                <a:spcPct val="107000"/>
              </a:lnSpc>
              <a:spcBef>
                <a:spcPts val="0"/>
              </a:spcBef>
              <a:spcAft>
                <a:spcPts val="800"/>
              </a:spcAft>
              <a:buFont typeface="Arial" panose="020B0604020202020204" pitchFamily="34" charset="0"/>
              <a:buChar char="•"/>
              <a:tabLst>
                <a:tab pos="457200" algn="l"/>
              </a:tabLst>
            </a:pPr>
            <a:r>
              <a:rPr lang="ar-EG" sz="3000" b="1" dirty="0" smtClean="0">
                <a:latin typeface="Calibri" panose="020F0502020204030204" pitchFamily="34" charset="0"/>
                <a:ea typeface="Calibri" panose="020F0502020204030204" pitchFamily="34" charset="0"/>
                <a:cs typeface="Calibri" panose="020F0502020204030204" pitchFamily="34" charset="0"/>
              </a:rPr>
              <a:t>توزيع الملف الصحفى(المطبوعات) على الصحفيين والإعلاميين..</a:t>
            </a:r>
            <a:endParaRPr lang="en-US" sz="3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3000" b="1" dirty="0" smtClean="0">
                <a:latin typeface="Calibri" panose="020F0502020204030204" pitchFamily="34" charset="0"/>
                <a:ea typeface="Calibri" panose="020F0502020204030204" pitchFamily="34" charset="0"/>
                <a:cs typeface="Calibri" panose="020F0502020204030204" pitchFamily="34" charset="0"/>
              </a:rPr>
              <a:t>تفقّد </a:t>
            </a:r>
            <a:r>
              <a:rPr lang="ar-SA" sz="3000" b="1" dirty="0">
                <a:latin typeface="Calibri" panose="020F0502020204030204" pitchFamily="34" charset="0"/>
                <a:ea typeface="Calibri" panose="020F0502020204030204" pitchFamily="34" charset="0"/>
                <a:cs typeface="Calibri" panose="020F0502020204030204" pitchFamily="34" charset="0"/>
              </a:rPr>
              <a:t>لائحة التواقيع لمعرفة أي وسائل إعلاميّة </a:t>
            </a:r>
            <a:r>
              <a:rPr lang="ar-SA" sz="3000" b="1" dirty="0" smtClean="0">
                <a:latin typeface="Calibri" panose="020F0502020204030204" pitchFamily="34" charset="0"/>
                <a:ea typeface="Calibri" panose="020F0502020204030204" pitchFamily="34" charset="0"/>
                <a:cs typeface="Calibri" panose="020F0502020204030204" pitchFamily="34" charset="0"/>
              </a:rPr>
              <a:t>ممثلة</a:t>
            </a:r>
            <a:r>
              <a:rPr lang="ar-EG" sz="3000" b="1" dirty="0" smtClean="0">
                <a:latin typeface="Calibri" panose="020F0502020204030204" pitchFamily="34" charset="0"/>
                <a:ea typeface="Calibri" panose="020F0502020204030204" pitchFamily="34" charset="0"/>
                <a:cs typeface="Calibri" panose="020F0502020204030204" pitchFamily="34" charset="0"/>
              </a:rPr>
              <a:t> فى قاعة المؤتمر.</a:t>
            </a:r>
            <a:endParaRPr lang="en-US" sz="3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3000" b="1" dirty="0">
                <a:latin typeface="Calibri" panose="020F0502020204030204" pitchFamily="34" charset="0"/>
                <a:ea typeface="Calibri" panose="020F0502020204030204" pitchFamily="34" charset="0"/>
                <a:cs typeface="Calibri" panose="020F0502020204030204" pitchFamily="34" charset="0"/>
              </a:rPr>
              <a:t>البدء بالمؤتمر في الوقت المتّفق عليه، أو على الأكثر بعد خمس دقائق من الموعد المحدّد </a:t>
            </a:r>
            <a:endParaRPr lang="en-US" sz="3000" dirty="0">
              <a:latin typeface="Calibri" panose="020F0502020204030204" pitchFamily="34" charset="0"/>
              <a:ea typeface="Calibri" panose="020F0502020204030204" pitchFamily="34" charset="0"/>
              <a:cs typeface="Calibri" panose="020F0502020204030204" pitchFamily="34" charset="0"/>
            </a:endParaRPr>
          </a:p>
          <a:p>
            <a:pPr marR="0" lvl="0" algn="r" rtl="1">
              <a:lnSpc>
                <a:spcPct val="107000"/>
              </a:lnSpc>
              <a:spcBef>
                <a:spcPts val="0"/>
              </a:spcBef>
              <a:spcAft>
                <a:spcPts val="800"/>
              </a:spcAft>
              <a:tabLst>
                <a:tab pos="457200" algn="l"/>
              </a:tabLs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1213397515"/>
              </p:ext>
            </p:extLst>
          </p:nvPr>
        </p:nvGraphicFramePr>
        <p:xfrm>
          <a:off x="182880" y="434202"/>
          <a:ext cx="2834640" cy="4137798"/>
        </p:xfrm>
        <a:graphic>
          <a:graphicData uri="http://schemas.openxmlformats.org/presentationml/2006/ole">
            <mc:AlternateContent xmlns:mc="http://schemas.openxmlformats.org/markup-compatibility/2006">
              <mc:Choice xmlns:v="urn:schemas-microsoft-com:vml" Requires="v">
                <p:oleObj spid="_x0000_s2081" name="Bitmap Image" r:id="rId3" imgW="2542787" imgH="1895256" progId="Paint.Picture">
                  <p:embed/>
                </p:oleObj>
              </mc:Choice>
              <mc:Fallback>
                <p:oleObj name="Bitmap Image" r:id="rId3" imgW="2542787" imgH="1895256" progId="Paint.Picture">
                  <p:embed/>
                  <p:pic>
                    <p:nvPicPr>
                      <p:cNvPr id="3000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434202"/>
                        <a:ext cx="2834640" cy="413779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327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702" y="346217"/>
            <a:ext cx="10816047" cy="6511783"/>
          </a:xfrm>
          <a:prstGeom prst="rect">
            <a:avLst/>
          </a:prstGeom>
        </p:spPr>
        <p:txBody>
          <a:bodyPr wrap="square">
            <a:spAutoFit/>
          </a:bodyPr>
          <a:lstStyle/>
          <a:p>
            <a:pPr marL="457200" marR="0" algn="ctr" rtl="1">
              <a:lnSpc>
                <a:spcPct val="115000"/>
              </a:lnSpc>
              <a:spcBef>
                <a:spcPts val="0"/>
              </a:spcBef>
              <a:spcAft>
                <a:spcPts val="0"/>
              </a:spcAft>
            </a:pPr>
            <a:r>
              <a:rPr lang="ar-SA"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أثناء المؤتمر الصحفي</a:t>
            </a:r>
            <a:r>
              <a:rPr lang="en-US"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ar-EG"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تابع )</a:t>
            </a:r>
            <a:endParaRPr lang="en-US"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EG" sz="3200" b="1" dirty="0">
                <a:latin typeface="Calibri" panose="020F0502020204030204" pitchFamily="34" charset="0"/>
                <a:ea typeface="Calibri" panose="020F0502020204030204" pitchFamily="34" charset="0"/>
                <a:cs typeface="Calibri" panose="020F0502020204030204" pitchFamily="34" charset="0"/>
              </a:rPr>
              <a:t>يقوم مقدم المؤتمر بالترحيب </a:t>
            </a:r>
            <a:r>
              <a:rPr lang="ar-SA" sz="3200" b="1" dirty="0" smtClean="0">
                <a:latin typeface="Calibri" panose="020F0502020204030204" pitchFamily="34" charset="0"/>
                <a:ea typeface="Calibri" panose="020F0502020204030204" pitchFamily="34" charset="0"/>
                <a:cs typeface="Calibri" panose="020F0502020204030204" pitchFamily="34" charset="0"/>
              </a:rPr>
              <a:t>بال</a:t>
            </a:r>
            <a:r>
              <a:rPr lang="ar-EG" sz="3200" b="1" dirty="0" smtClean="0">
                <a:latin typeface="Calibri" panose="020F0502020204030204" pitchFamily="34" charset="0"/>
                <a:ea typeface="Calibri" panose="020F0502020204030204" pitchFamily="34" charset="0"/>
                <a:cs typeface="Calibri" panose="020F0502020204030204" pitchFamily="34" charset="0"/>
              </a:rPr>
              <a:t>إعلاميين</a:t>
            </a:r>
            <a:r>
              <a:rPr lang="ar-SA" sz="3200" b="1" dirty="0" smtClean="0">
                <a:latin typeface="Calibri" panose="020F0502020204030204" pitchFamily="34" charset="0"/>
                <a:ea typeface="Calibri" panose="020F0502020204030204" pitchFamily="34" charset="0"/>
                <a:cs typeface="Calibri" panose="020F0502020204030204" pitchFamily="34" charset="0"/>
              </a:rPr>
              <a:t>، </a:t>
            </a:r>
            <a:r>
              <a:rPr lang="ar-SA" sz="3200" b="1" dirty="0">
                <a:latin typeface="Calibri" panose="020F0502020204030204" pitchFamily="34" charset="0"/>
                <a:ea typeface="Calibri" panose="020F0502020204030204" pitchFamily="34" charset="0"/>
                <a:cs typeface="Calibri" panose="020F0502020204030204" pitchFamily="34" charset="0"/>
              </a:rPr>
              <a:t>ويقدّم </a:t>
            </a:r>
            <a:r>
              <a:rPr lang="ar-EG" sz="3200" b="1" dirty="0">
                <a:latin typeface="Calibri" panose="020F0502020204030204" pitchFamily="34" charset="0"/>
                <a:ea typeface="Calibri" panose="020F0502020204030204" pitchFamily="34" charset="0"/>
                <a:cs typeface="Calibri" panose="020F0502020204030204" pitchFamily="34" charset="0"/>
              </a:rPr>
              <a:t>موضوع المؤتمر</a:t>
            </a:r>
            <a:r>
              <a:rPr lang="ar-SA" sz="3200" b="1" dirty="0">
                <a:latin typeface="Calibri" panose="020F0502020204030204" pitchFamily="34" charset="0"/>
                <a:ea typeface="Calibri" panose="020F0502020204030204" pitchFamily="34" charset="0"/>
                <a:cs typeface="Calibri" panose="020F0502020204030204" pitchFamily="34" charset="0"/>
              </a:rPr>
              <a:t> والمشاركين</a:t>
            </a:r>
            <a:r>
              <a:rPr lang="ar-EG" sz="3200" b="1" dirty="0">
                <a:latin typeface="Calibri" panose="020F0502020204030204" pitchFamily="34" charset="0"/>
                <a:ea typeface="Calibri" panose="020F0502020204030204" pitchFamily="34" charset="0"/>
                <a:cs typeface="Calibri" panose="020F0502020204030204" pitchFamily="34" charset="0"/>
              </a:rPr>
              <a:t> فيه .</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3200" b="1" dirty="0">
                <a:latin typeface="Calibri" panose="020F0502020204030204" pitchFamily="34" charset="0"/>
                <a:ea typeface="Calibri" panose="020F0502020204030204" pitchFamily="34" charset="0"/>
                <a:cs typeface="Calibri" panose="020F0502020204030204" pitchFamily="34" charset="0"/>
              </a:rPr>
              <a:t>ينبغي على كل مشارك أن يعرض لمدّة لا تتجاوز الدقائق الثلاث إلى </a:t>
            </a:r>
            <a:r>
              <a:rPr lang="ar-SA" sz="3200" b="1" dirty="0" smtClean="0">
                <a:latin typeface="Calibri" panose="020F0502020204030204" pitchFamily="34" charset="0"/>
                <a:ea typeface="Calibri" panose="020F0502020204030204" pitchFamily="34" charset="0"/>
                <a:cs typeface="Calibri" panose="020F0502020204030204" pitchFamily="34" charset="0"/>
              </a:rPr>
              <a:t>الخمس</a:t>
            </a:r>
            <a:r>
              <a:rPr lang="ar-EG" sz="3200" b="1" dirty="0" smtClean="0">
                <a:latin typeface="Calibri" panose="020F0502020204030204" pitchFamily="34" charset="0"/>
                <a:ea typeface="Calibri" panose="020F0502020204030204" pitchFamily="34" charset="0"/>
                <a:cs typeface="Calibri" panose="020F0502020204030204" pitchFamily="34" charset="0"/>
              </a:rPr>
              <a:t> دقائق</a:t>
            </a:r>
            <a:r>
              <a:rPr lang="ar-SA" sz="3200" b="1" dirty="0" smtClean="0">
                <a:latin typeface="Calibri" panose="020F0502020204030204" pitchFamily="34" charset="0"/>
                <a:ea typeface="Calibri" panose="020F0502020204030204" pitchFamily="34" charset="0"/>
                <a:cs typeface="Calibri" panose="020F0502020204030204" pitchFamily="34" charset="0"/>
              </a:rPr>
              <a:t>، يقدّم </a:t>
            </a:r>
            <a:r>
              <a:rPr lang="ar-EG" sz="3200" b="1" dirty="0" smtClean="0">
                <a:latin typeface="Calibri" panose="020F0502020204030204" pitchFamily="34" charset="0"/>
                <a:ea typeface="Calibri" panose="020F0502020204030204" pitchFamily="34" charset="0"/>
                <a:cs typeface="Calibri" panose="020F0502020204030204" pitchFamily="34" charset="0"/>
              </a:rPr>
              <a:t> من خلالها </a:t>
            </a:r>
            <a:r>
              <a:rPr lang="ar-SA" sz="3200" b="1" dirty="0" smtClean="0">
                <a:latin typeface="Calibri" panose="020F0502020204030204" pitchFamily="34" charset="0"/>
                <a:ea typeface="Calibri" panose="020F0502020204030204" pitchFamily="34" charset="0"/>
                <a:cs typeface="Calibri" panose="020F0502020204030204" pitchFamily="34" charset="0"/>
              </a:rPr>
              <a:t>نقاطه </a:t>
            </a:r>
            <a:r>
              <a:rPr lang="ar-SA" sz="3200" b="1" dirty="0">
                <a:latin typeface="Calibri" panose="020F0502020204030204" pitchFamily="34" charset="0"/>
                <a:ea typeface="Calibri" panose="020F0502020204030204" pitchFamily="34" charset="0"/>
                <a:cs typeface="Calibri" panose="020F0502020204030204" pitchFamily="34" charset="0"/>
              </a:rPr>
              <a:t>الأساسية </a:t>
            </a:r>
            <a:r>
              <a:rPr lang="ar-EG" sz="3200" b="1"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lgn="just" rtl="1">
              <a:lnSpc>
                <a:spcPct val="107000"/>
              </a:lnSpc>
              <a:spcAft>
                <a:spcPts val="800"/>
              </a:spcAft>
              <a:buFont typeface="Arial" panose="020B0604020202020204" pitchFamily="34" charset="0"/>
              <a:buChar char="•"/>
              <a:tabLst>
                <a:tab pos="457200" algn="l"/>
              </a:tabLst>
            </a:pPr>
            <a:r>
              <a:rPr lang="ar-SA" sz="3200" b="1" dirty="0">
                <a:latin typeface="Calibri" panose="020F0502020204030204" pitchFamily="34" charset="0"/>
                <a:ea typeface="Calibri" panose="020F0502020204030204" pitchFamily="34" charset="0"/>
                <a:cs typeface="Calibri" panose="020F0502020204030204" pitchFamily="34" charset="0"/>
              </a:rPr>
              <a:t>يفضل أن يكون هناك عرض مرئي يستخدم بواسطة استخدام برنامج البوربوينت مثلاً لتوضيح الخطوط العريضة والمعلومات الهامة </a:t>
            </a:r>
            <a:r>
              <a:rPr lang="ar-EG" sz="3200" b="1" dirty="0" smtClean="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3200" b="1" dirty="0">
                <a:latin typeface="Calibri" panose="020F0502020204030204" pitchFamily="34" charset="0"/>
                <a:ea typeface="Calibri" panose="020F0502020204030204" pitchFamily="34" charset="0"/>
                <a:cs typeface="Calibri" panose="020F0502020204030204" pitchFamily="34" charset="0"/>
              </a:rPr>
              <a:t>بعد كافّة العروض، </a:t>
            </a:r>
            <a:r>
              <a:rPr lang="ar-SA" sz="3200" b="1" dirty="0" smtClean="0">
                <a:latin typeface="Calibri" panose="020F0502020204030204" pitchFamily="34" charset="0"/>
                <a:ea typeface="Calibri" panose="020F0502020204030204" pitchFamily="34" charset="0"/>
                <a:cs typeface="Calibri" panose="020F0502020204030204" pitchFamily="34" charset="0"/>
              </a:rPr>
              <a:t>يستقبل </a:t>
            </a:r>
            <a:r>
              <a:rPr lang="ar-EG" sz="3200" b="1" dirty="0">
                <a:latin typeface="Calibri" panose="020F0502020204030204" pitchFamily="34" charset="0"/>
                <a:ea typeface="Calibri" panose="020F0502020204030204" pitchFamily="34" charset="0"/>
                <a:cs typeface="Calibri" panose="020F0502020204030204" pitchFamily="34" charset="0"/>
              </a:rPr>
              <a:t>المتحدث</a:t>
            </a:r>
            <a:r>
              <a:rPr lang="ar-SA" sz="3200" b="1" dirty="0">
                <a:latin typeface="Calibri" panose="020F0502020204030204" pitchFamily="34" charset="0"/>
                <a:ea typeface="Calibri" panose="020F0502020204030204" pitchFamily="34" charset="0"/>
                <a:cs typeface="Calibri" panose="020F0502020204030204" pitchFamily="34" charset="0"/>
              </a:rPr>
              <a:t> أسئلة </a:t>
            </a:r>
            <a:r>
              <a:rPr lang="ar-EG" sz="3200" b="1" dirty="0">
                <a:latin typeface="Calibri" panose="020F0502020204030204" pitchFamily="34" charset="0"/>
                <a:ea typeface="Calibri" panose="020F0502020204030204" pitchFamily="34" charset="0"/>
                <a:cs typeface="Calibri" panose="020F0502020204030204" pitchFamily="34" charset="0"/>
              </a:rPr>
              <a:t>وسائل الإعلام </a:t>
            </a:r>
            <a:r>
              <a:rPr lang="ar-SA" sz="3200" b="1" dirty="0" smtClean="0">
                <a:latin typeface="Calibri" panose="020F0502020204030204" pitchFamily="34" charset="0"/>
                <a:ea typeface="Calibri" panose="020F0502020204030204" pitchFamily="34" charset="0"/>
                <a:cs typeface="Calibri" panose="020F0502020204030204" pitchFamily="34" charset="0"/>
              </a:rPr>
              <a:t>،</a:t>
            </a:r>
            <a:r>
              <a:rPr lang="ar-EG" sz="3200" b="1" dirty="0" smtClean="0">
                <a:latin typeface="Calibri" panose="020F0502020204030204" pitchFamily="34" charset="0"/>
                <a:ea typeface="Calibri" panose="020F0502020204030204" pitchFamily="34" charset="0"/>
                <a:cs typeface="Calibri" panose="020F0502020204030204" pitchFamily="34" charset="0"/>
              </a:rPr>
              <a:t> </a:t>
            </a:r>
            <a:r>
              <a:rPr lang="ar-SA" sz="3200" b="1" dirty="0" smtClean="0">
                <a:latin typeface="Calibri" panose="020F0502020204030204" pitchFamily="34" charset="0"/>
                <a:ea typeface="Calibri" panose="020F0502020204030204" pitchFamily="34" charset="0"/>
                <a:cs typeface="Calibri" panose="020F0502020204030204" pitchFamily="34" charset="0"/>
              </a:rPr>
              <a:t>ويوجّه </a:t>
            </a:r>
            <a:r>
              <a:rPr lang="ar-SA" sz="3200" b="1" dirty="0">
                <a:latin typeface="Calibri" panose="020F0502020204030204" pitchFamily="34" charset="0"/>
                <a:ea typeface="Calibri" panose="020F0502020204030204" pitchFamily="34" charset="0"/>
                <a:cs typeface="Calibri" panose="020F0502020204030204" pitchFamily="34" charset="0"/>
              </a:rPr>
              <a:t>الأسئلة إلى المشاركين </a:t>
            </a:r>
            <a:r>
              <a:rPr lang="ar-SA" sz="3200" b="1" dirty="0" smtClean="0">
                <a:latin typeface="Calibri" panose="020F0502020204030204" pitchFamily="34" charset="0"/>
                <a:ea typeface="Calibri" panose="020F0502020204030204" pitchFamily="34" charset="0"/>
                <a:cs typeface="Calibri" panose="020F0502020204030204" pitchFamily="34" charset="0"/>
              </a:rPr>
              <a:t>المناسبين</a:t>
            </a:r>
            <a:r>
              <a:rPr lang="ar-EG" sz="3200" b="1" dirty="0" smtClean="0">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3200" b="1" dirty="0" smtClean="0">
                <a:latin typeface="Calibri" panose="020F0502020204030204" pitchFamily="34" charset="0"/>
                <a:ea typeface="Calibri" panose="020F0502020204030204" pitchFamily="34" charset="0"/>
                <a:cs typeface="Calibri" panose="020F0502020204030204" pitchFamily="34" charset="0"/>
              </a:rPr>
              <a:t>يفضل </a:t>
            </a:r>
            <a:r>
              <a:rPr lang="ar-SA" sz="3200" b="1" dirty="0">
                <a:latin typeface="Calibri" panose="020F0502020204030204" pitchFamily="34" charset="0"/>
                <a:ea typeface="Calibri" panose="020F0502020204030204" pitchFamily="34" charset="0"/>
                <a:cs typeface="Calibri" panose="020F0502020204030204" pitchFamily="34" charset="0"/>
              </a:rPr>
              <a:t>أن لا يستمر</a:t>
            </a:r>
            <a:r>
              <a:rPr lang="ar-EG" sz="3200" b="1" dirty="0">
                <a:latin typeface="Calibri" panose="020F0502020204030204" pitchFamily="34" charset="0"/>
                <a:ea typeface="Calibri" panose="020F0502020204030204" pitchFamily="34" charset="0"/>
                <a:cs typeface="Calibri" panose="020F0502020204030204" pitchFamily="34" charset="0"/>
              </a:rPr>
              <a:t> المؤتمر </a:t>
            </a:r>
            <a:r>
              <a:rPr lang="ar-SA" sz="3200" b="1" dirty="0">
                <a:latin typeface="Calibri" panose="020F0502020204030204" pitchFamily="34" charset="0"/>
                <a:ea typeface="Calibri" panose="020F0502020204030204" pitchFamily="34" charset="0"/>
                <a:cs typeface="Calibri" panose="020F0502020204030204" pitchFamily="34" charset="0"/>
              </a:rPr>
              <a:t> أكثر من ساعة كحد </a:t>
            </a:r>
            <a:r>
              <a:rPr lang="ar-SA" sz="3200" b="1" dirty="0" smtClean="0">
                <a:latin typeface="Calibri" panose="020F0502020204030204" pitchFamily="34" charset="0"/>
                <a:ea typeface="Calibri" panose="020F0502020204030204" pitchFamily="34" charset="0"/>
                <a:cs typeface="Calibri" panose="020F0502020204030204" pitchFamily="34" charset="0"/>
              </a:rPr>
              <a:t>أقصى.</a:t>
            </a:r>
            <a:endParaRPr lang="ar-EG" sz="3200" b="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endParaRPr lang="en-US" sz="3200" dirty="0" smtClean="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306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648" y="1063522"/>
            <a:ext cx="10489474" cy="5301067"/>
          </a:xfrm>
          <a:prstGeom prst="rect">
            <a:avLst/>
          </a:prstGeom>
        </p:spPr>
        <p:txBody>
          <a:bodyPr wrap="square">
            <a:spAutoFit/>
          </a:bodyPr>
          <a:lstStyle/>
          <a:p>
            <a:pPr marL="914400" indent="-457200" algn="just" rtl="1">
              <a:lnSpc>
                <a:spcPct val="115000"/>
              </a:lnSpc>
              <a:spcAft>
                <a:spcPts val="1200"/>
              </a:spcAft>
              <a:buFont typeface="Arial" panose="020B0604020202020204" pitchFamily="34" charset="0"/>
              <a:buChar char="•"/>
            </a:pPr>
            <a:r>
              <a:rPr lang="ar-SA" sz="3000" b="1" dirty="0">
                <a:latin typeface="Calibri" panose="020F0502020204030204" pitchFamily="34" charset="0"/>
                <a:ea typeface="Calibri" panose="020F0502020204030204" pitchFamily="34" charset="0"/>
                <a:cs typeface="Calibri" panose="020F0502020204030204" pitchFamily="34" charset="0"/>
              </a:rPr>
              <a:t> إعطاء مساحة للعروض الترويجية للمنشأة أو منتج</a:t>
            </a:r>
            <a:r>
              <a:rPr lang="ar-EG" sz="3000" b="1" dirty="0">
                <a:latin typeface="Calibri" panose="020F0502020204030204" pitchFamily="34" charset="0"/>
                <a:ea typeface="Calibri" panose="020F0502020204030204" pitchFamily="34" charset="0"/>
                <a:cs typeface="Calibri" panose="020F0502020204030204" pitchFamily="34" charset="0"/>
              </a:rPr>
              <a:t>ات</a:t>
            </a:r>
            <a:r>
              <a:rPr lang="ar-SA" sz="3000" b="1" dirty="0">
                <a:latin typeface="Calibri" panose="020F0502020204030204" pitchFamily="34" charset="0"/>
                <a:ea typeface="Calibri" panose="020F0502020204030204" pitchFamily="34" charset="0"/>
                <a:cs typeface="Calibri" panose="020F0502020204030204" pitchFamily="34" charset="0"/>
              </a:rPr>
              <a:t>ها كوجود لوحات ترحيبية تحمل شعار المنشأة أو لوحات تحتوي على خصائص المنتج وغير من الرسائل التي يمكن إيصالها بشكل مباشر.</a:t>
            </a:r>
            <a:endParaRPr lang="en-US" sz="3000" b="1" dirty="0">
              <a:latin typeface="Calibri" panose="020F0502020204030204" pitchFamily="34" charset="0"/>
              <a:ea typeface="Calibri" panose="020F0502020204030204" pitchFamily="34" charset="0"/>
              <a:cs typeface="Calibri" panose="020F0502020204030204" pitchFamily="34" charset="0"/>
            </a:endParaRPr>
          </a:p>
          <a:p>
            <a:pPr marL="914400" indent="-457200" algn="just" rtl="1">
              <a:lnSpc>
                <a:spcPct val="115000"/>
              </a:lnSpc>
              <a:spcAft>
                <a:spcPts val="1200"/>
              </a:spcAft>
              <a:buFont typeface="Arial" panose="020B0604020202020204" pitchFamily="34" charset="0"/>
              <a:buChar char="•"/>
            </a:pPr>
            <a:r>
              <a:rPr lang="ar-SA" sz="3000" b="1" dirty="0">
                <a:latin typeface="Calibri" panose="020F0502020204030204" pitchFamily="34" charset="0"/>
                <a:ea typeface="Calibri" panose="020F0502020204030204" pitchFamily="34" charset="0"/>
                <a:cs typeface="Calibri" panose="020F0502020204030204" pitchFamily="34" charset="0"/>
              </a:rPr>
              <a:t> </a:t>
            </a:r>
            <a:r>
              <a:rPr lang="ar-SA" sz="3000" b="1" dirty="0" smtClean="0">
                <a:latin typeface="Calibri" panose="020F0502020204030204" pitchFamily="34" charset="0"/>
                <a:ea typeface="Calibri" panose="020F0502020204030204" pitchFamily="34" charset="0"/>
                <a:cs typeface="Calibri" panose="020F0502020204030204" pitchFamily="34" charset="0"/>
              </a:rPr>
              <a:t>تسجيل </a:t>
            </a:r>
            <a:r>
              <a:rPr lang="ar-SA" sz="3000" b="1" dirty="0">
                <a:latin typeface="Calibri" panose="020F0502020204030204" pitchFamily="34" charset="0"/>
                <a:ea typeface="Calibri" panose="020F0502020204030204" pitchFamily="34" charset="0"/>
                <a:cs typeface="Calibri" panose="020F0502020204030204" pitchFamily="34" charset="0"/>
              </a:rPr>
              <a:t>المؤتمر </a:t>
            </a:r>
            <a:r>
              <a:rPr lang="ar-EG" sz="3000" b="1" dirty="0">
                <a:latin typeface="Calibri" panose="020F0502020204030204" pitchFamily="34" charset="0"/>
                <a:ea typeface="Calibri" panose="020F0502020204030204" pitchFamily="34" charset="0"/>
                <a:cs typeface="Calibri" panose="020F0502020204030204" pitchFamily="34" charset="0"/>
              </a:rPr>
              <a:t>بالصوت والصورة</a:t>
            </a:r>
            <a:r>
              <a:rPr lang="ar-SA" sz="3000" b="1" dirty="0">
                <a:latin typeface="Calibri" panose="020F0502020204030204" pitchFamily="34" charset="0"/>
                <a:ea typeface="Calibri" panose="020F0502020204030204" pitchFamily="34" charset="0"/>
                <a:cs typeface="Calibri" panose="020F0502020204030204" pitchFamily="34" charset="0"/>
              </a:rPr>
              <a:t> وحفظة في إدارة العلاقات العامة لمعرفة جوانب </a:t>
            </a:r>
            <a:r>
              <a:rPr lang="ar-EG" sz="3000" b="1" dirty="0">
                <a:latin typeface="Calibri" panose="020F0502020204030204" pitchFamily="34" charset="0"/>
                <a:ea typeface="Calibri" panose="020F0502020204030204" pitchFamily="34" charset="0"/>
                <a:cs typeface="Calibri" panose="020F0502020204030204" pitchFamily="34" charset="0"/>
              </a:rPr>
              <a:t>ال</a:t>
            </a:r>
            <a:r>
              <a:rPr lang="ar-SA" sz="3000" b="1" dirty="0">
                <a:latin typeface="Calibri" panose="020F0502020204030204" pitchFamily="34" charset="0"/>
                <a:ea typeface="Calibri" panose="020F0502020204030204" pitchFamily="34" charset="0"/>
                <a:cs typeface="Calibri" panose="020F0502020204030204" pitchFamily="34" charset="0"/>
              </a:rPr>
              <a:t>خلل وتفاديها </a:t>
            </a:r>
            <a:r>
              <a:rPr lang="ar-SA" sz="3000" b="1" dirty="0" smtClean="0">
                <a:latin typeface="Calibri" panose="020F0502020204030204" pitchFamily="34" charset="0"/>
                <a:ea typeface="Calibri" panose="020F0502020204030204" pitchFamily="34" charset="0"/>
                <a:cs typeface="Calibri" panose="020F0502020204030204" pitchFamily="34" charset="0"/>
              </a:rPr>
              <a:t>مستقبلاً.</a:t>
            </a:r>
            <a:endParaRPr lang="ar-EG" sz="3000" b="1" dirty="0" smtClean="0">
              <a:latin typeface="Calibri" panose="020F0502020204030204" pitchFamily="34" charset="0"/>
              <a:ea typeface="Calibri" panose="020F0502020204030204" pitchFamily="34" charset="0"/>
              <a:cs typeface="Calibri" panose="020F0502020204030204" pitchFamily="34" charset="0"/>
            </a:endParaRPr>
          </a:p>
          <a:p>
            <a:pPr marL="914400" indent="-457200" algn="just" rtl="1">
              <a:lnSpc>
                <a:spcPct val="115000"/>
              </a:lnSpc>
              <a:spcAft>
                <a:spcPts val="1200"/>
              </a:spcAft>
              <a:buFont typeface="Arial" panose="020B0604020202020204" pitchFamily="34" charset="0"/>
              <a:buChar char="•"/>
            </a:pPr>
            <a:r>
              <a:rPr lang="ar-SA" sz="3000" b="1" dirty="0" smtClean="0">
                <a:latin typeface="Calibri" panose="020F0502020204030204" pitchFamily="34" charset="0"/>
                <a:ea typeface="Calibri" panose="020F0502020204030204" pitchFamily="34" charset="0"/>
                <a:cs typeface="Calibri" panose="020F0502020204030204" pitchFamily="34" charset="0"/>
              </a:rPr>
              <a:t>من </a:t>
            </a:r>
            <a:r>
              <a:rPr lang="ar-SA" sz="3000" b="1" dirty="0">
                <a:latin typeface="Calibri" panose="020F0502020204030204" pitchFamily="34" charset="0"/>
                <a:ea typeface="Calibri" panose="020F0502020204030204" pitchFamily="34" charset="0"/>
                <a:cs typeface="Calibri" panose="020F0502020204030204" pitchFamily="34" charset="0"/>
              </a:rPr>
              <a:t>الضروري شكر المشاركين على عروضهم وممثلي الإعلام على حضورهم</a:t>
            </a:r>
            <a:r>
              <a:rPr lang="ar-EG" sz="3000" b="1" dirty="0" smtClean="0">
                <a:latin typeface="Calibri" panose="020F0502020204030204" pitchFamily="34" charset="0"/>
                <a:ea typeface="Calibri" panose="020F0502020204030204" pitchFamily="34" charset="0"/>
                <a:cs typeface="Calibri" panose="020F0502020204030204" pitchFamily="34" charset="0"/>
              </a:rPr>
              <a:t>.</a:t>
            </a:r>
          </a:p>
          <a:p>
            <a:pPr marL="914400" indent="-457200" algn="just" rtl="1">
              <a:lnSpc>
                <a:spcPct val="115000"/>
              </a:lnSpc>
              <a:spcAft>
                <a:spcPts val="1200"/>
              </a:spcAft>
              <a:buFont typeface="Arial" panose="020B0604020202020204" pitchFamily="34" charset="0"/>
              <a:buChar char="•"/>
            </a:pPr>
            <a:r>
              <a:rPr lang="ar-SA" sz="3000" b="1" dirty="0" smtClean="0">
                <a:latin typeface="Calibri" panose="020F0502020204030204" pitchFamily="34" charset="0"/>
                <a:ea typeface="Calibri" panose="020F0502020204030204" pitchFamily="34" charset="0"/>
                <a:cs typeface="Calibri" panose="020F0502020204030204" pitchFamily="34" charset="0"/>
              </a:rPr>
              <a:t>تشجيع </a:t>
            </a:r>
            <a:r>
              <a:rPr lang="ar-SA" sz="3000" b="1" dirty="0">
                <a:latin typeface="Calibri" panose="020F0502020204030204" pitchFamily="34" charset="0"/>
                <a:ea typeface="Calibri" panose="020F0502020204030204" pitchFamily="34" charset="0"/>
                <a:cs typeface="Calibri" panose="020F0502020204030204" pitchFamily="34" charset="0"/>
              </a:rPr>
              <a:t>الإعلام</a:t>
            </a:r>
            <a:r>
              <a:rPr lang="ar-EG" sz="3000" b="1" dirty="0">
                <a:latin typeface="Calibri" panose="020F0502020204030204" pitchFamily="34" charset="0"/>
                <a:ea typeface="Calibri" panose="020F0502020204030204" pitchFamily="34" charset="0"/>
                <a:cs typeface="Calibri" panose="020F0502020204030204" pitchFamily="34" charset="0"/>
              </a:rPr>
              <a:t>يين</a:t>
            </a:r>
            <a:r>
              <a:rPr lang="ar-SA" sz="3000" b="1" dirty="0">
                <a:latin typeface="Calibri" panose="020F0502020204030204" pitchFamily="34" charset="0"/>
                <a:ea typeface="Calibri" panose="020F0502020204030204" pitchFamily="34" charset="0"/>
                <a:cs typeface="Calibri" panose="020F0502020204030204" pitchFamily="34" charset="0"/>
              </a:rPr>
              <a:t> على البقاء للمزيد من الأحاديث غير الرسميّة مع المشاركين المت</a:t>
            </a:r>
            <a:r>
              <a:rPr lang="ar-EG" sz="3000" b="1" dirty="0">
                <a:latin typeface="Calibri" panose="020F0502020204030204" pitchFamily="34" charset="0"/>
                <a:ea typeface="Calibri" panose="020F0502020204030204" pitchFamily="34" charset="0"/>
                <a:cs typeface="Calibri" panose="020F0502020204030204" pitchFamily="34" charset="0"/>
              </a:rPr>
              <a:t>حدثين</a:t>
            </a:r>
            <a:r>
              <a:rPr lang="ar-SA" sz="3000" b="1" dirty="0">
                <a:latin typeface="Calibri" panose="020F0502020204030204" pitchFamily="34" charset="0"/>
                <a:ea typeface="Calibri" panose="020F0502020204030204" pitchFamily="34" charset="0"/>
                <a:cs typeface="Calibri" panose="020F0502020204030204" pitchFamily="34" charset="0"/>
              </a:rPr>
              <a:t> في </a:t>
            </a:r>
            <a:r>
              <a:rPr lang="ar-SA" sz="3000" b="1" dirty="0" smtClean="0">
                <a:latin typeface="Calibri" panose="020F0502020204030204" pitchFamily="34" charset="0"/>
                <a:ea typeface="Calibri" panose="020F0502020204030204" pitchFamily="34" charset="0"/>
                <a:cs typeface="Calibri" panose="020F0502020204030204" pitchFamily="34" charset="0"/>
              </a:rPr>
              <a:t>المؤتمر</a:t>
            </a:r>
            <a:endParaRPr lang="ar-EG" sz="3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3" name="Rectangle 2"/>
          <p:cNvSpPr/>
          <p:nvPr/>
        </p:nvSpPr>
        <p:spPr>
          <a:xfrm>
            <a:off x="4375463" y="198940"/>
            <a:ext cx="4015844" cy="692049"/>
          </a:xfrm>
          <a:prstGeom prst="rect">
            <a:avLst/>
          </a:prstGeom>
        </p:spPr>
        <p:txBody>
          <a:bodyPr wrap="none">
            <a:spAutoFit/>
          </a:bodyPr>
          <a:lstStyle/>
          <a:p>
            <a:pPr marL="457200" algn="ctr" rtl="1">
              <a:lnSpc>
                <a:spcPct val="115000"/>
              </a:lnSpc>
              <a:spcAft>
                <a:spcPts val="1200"/>
              </a:spcAft>
            </a:pPr>
            <a:r>
              <a:rPr lang="ar-SA"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في يوم </a:t>
            </a:r>
            <a:r>
              <a:rPr lang="ar-SA"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المؤتمر</a:t>
            </a:r>
            <a:r>
              <a:rPr lang="ar-EG"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تابع </a:t>
            </a:r>
            <a:endParaRPr lang="ar-EG"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9165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G0008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2548" y="2195945"/>
            <a:ext cx="32766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53544" y="248755"/>
            <a:ext cx="7700554" cy="5752985"/>
          </a:xfrm>
          <a:prstGeom prst="rect">
            <a:avLst/>
          </a:prstGeom>
        </p:spPr>
        <p:txBody>
          <a:bodyPr wrap="square">
            <a:spAutoFit/>
          </a:bodyPr>
          <a:lstStyle/>
          <a:p>
            <a:pPr marL="457200" marR="0" algn="just" rtl="1">
              <a:lnSpc>
                <a:spcPct val="115000"/>
              </a:lnSpc>
              <a:spcBef>
                <a:spcPts val="0"/>
              </a:spcBef>
              <a:spcAft>
                <a:spcPts val="0"/>
              </a:spcAft>
            </a:pPr>
            <a:r>
              <a:rPr lang="ar-SA"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بعد المؤتمر الصحفي</a:t>
            </a:r>
            <a:endPar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800100" marR="0" indent="-342900" algn="just" rtl="1">
              <a:lnSpc>
                <a:spcPct val="115000"/>
              </a:lnSpc>
              <a:spcBef>
                <a:spcPts val="0"/>
              </a:spcBef>
              <a:spcAft>
                <a:spcPts val="0"/>
              </a:spcAft>
              <a:buFont typeface="Arial" panose="020B0604020202020204" pitchFamily="34" charset="0"/>
              <a:buChar char="•"/>
            </a:pPr>
            <a:r>
              <a:rPr lang="ar-EG"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يجب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متابعة الأخبار الصحفية والتغطيات الإعلامية في وسائل الإعلام المقروءة والمسموعة والإنترنت.</a:t>
            </a:r>
            <a:endParaRPr lang="en-US" sz="2600" dirty="0">
              <a:solidFill>
                <a:srgbClr val="191919"/>
              </a:solidFill>
              <a:latin typeface="Calibri" panose="020F0502020204030204" pitchFamily="34" charset="0"/>
              <a:ea typeface="Times New Roman" panose="02020603050405020304" pitchFamily="18" charset="0"/>
              <a:cs typeface="Calibri" panose="020F0502020204030204" pitchFamily="34" charset="0"/>
            </a:endParaRPr>
          </a:p>
          <a:p>
            <a:pPr marL="800100" marR="0" indent="-342900" algn="just" rtl="1">
              <a:lnSpc>
                <a:spcPct val="115000"/>
              </a:lnSpc>
              <a:spcBef>
                <a:spcPts val="0"/>
              </a:spcBef>
              <a:spcAft>
                <a:spcPts val="0"/>
              </a:spcAft>
              <a:buFont typeface="Arial" panose="020B0604020202020204" pitchFamily="34" charset="0"/>
              <a:buChar char="•"/>
            </a:pP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إعداد ملف صحفي يتضمن جميع التغطيات التي تمت.</a:t>
            </a:r>
            <a:endParaRPr lang="en-US" sz="2600" dirty="0">
              <a:solidFill>
                <a:srgbClr val="191919"/>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rtl="1">
              <a:lnSpc>
                <a:spcPct val="115000"/>
              </a:lnSpc>
              <a:spcBef>
                <a:spcPts val="0"/>
              </a:spcBef>
              <a:spcAft>
                <a:spcPts val="0"/>
              </a:spcAft>
              <a:buFont typeface="Arial" panose="020B0604020202020204" pitchFamily="34" charset="0"/>
              <a:buChar char="•"/>
            </a:pP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تقديم تقرير شامل للمسؤولين عن التغطية الإعلامية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للمؤتمر</a:t>
            </a:r>
            <a:endParaRPr lang="ar-EG" sz="2600" dirty="0">
              <a:solidFill>
                <a:srgbClr val="191919"/>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تفقّد لائحة تسجيل الحضور لتحديد أي وسائل إعلام لم تكن ممثّلة</a:t>
            </a:r>
            <a:endParaRPr lang="en-US" sz="2600" dirty="0">
              <a:solidFill>
                <a:srgbClr val="191919"/>
              </a:solidFill>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إرسال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البيان الصحفي أو إرسال الشريط المسجّل عن الحدث لهؤلاء الأشخاص غير الحاضرين، أو محاولة جدولة موعد بين مراسل وأحد المشاركين في المؤتمر الصحفي</a:t>
            </a:r>
            <a:r>
              <a:rPr lang="en-US" sz="2600" dirty="0" smtClean="0">
                <a:latin typeface="Calibri" panose="020F0502020204030204" pitchFamily="34" charset="0"/>
                <a:ea typeface="Calibri" panose="020F0502020204030204" pitchFamily="34" charset="0"/>
                <a:cs typeface="Calibri" panose="020F0502020204030204" pitchFamily="34" charset="0"/>
              </a:rPr>
              <a:t>.</a:t>
            </a:r>
            <a:endParaRPr lang="ar-EG" sz="2600"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مراجعة </a:t>
            </a:r>
            <a:r>
              <a:rPr lang="ar-EG"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وتقييم </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المؤتمر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الصحفي مع آخرين </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ممّن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حضروا المؤتمر. </a:t>
            </a:r>
            <a:r>
              <a:rPr lang="ar-EG"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لمعرفة </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ما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الذي سار بشكل جيّد؟ كيف كان بالإمكان القيام به بشكل أفضل؟ وكيف </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س</a:t>
            </a:r>
            <a:r>
              <a:rPr lang="ar-EG"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يتم تحسين</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 </a:t>
            </a:r>
            <a:r>
              <a:rPr lang="ar-SA" sz="2600" dirty="0">
                <a:solidFill>
                  <a:srgbClr val="191919"/>
                </a:solidFill>
                <a:latin typeface="Calibri" panose="020F0502020204030204" pitchFamily="34" charset="0"/>
                <a:ea typeface="Times New Roman" panose="02020603050405020304" pitchFamily="18" charset="0"/>
                <a:cs typeface="Calibri" panose="020F0502020204030204" pitchFamily="34" charset="0"/>
              </a:rPr>
              <a:t>المؤتمر الصحفي </a:t>
            </a:r>
            <a:r>
              <a:rPr lang="ar-SA" sz="2600" dirty="0" smtClean="0">
                <a:solidFill>
                  <a:srgbClr val="191919"/>
                </a:solidFill>
                <a:latin typeface="Calibri" panose="020F0502020204030204" pitchFamily="34" charset="0"/>
                <a:ea typeface="Times New Roman" panose="02020603050405020304" pitchFamily="18" charset="0"/>
                <a:cs typeface="Calibri" panose="020F0502020204030204" pitchFamily="34" charset="0"/>
              </a:rPr>
              <a:t>القادم؟</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4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2640" y="412290"/>
            <a:ext cx="6096000" cy="6100901"/>
          </a:xfrm>
          <a:prstGeom prst="rect">
            <a:avLst/>
          </a:prstGeom>
        </p:spPr>
        <p:txBody>
          <a:bodyPr>
            <a:spAutoFit/>
          </a:bodyPr>
          <a:lstStyle/>
          <a:p>
            <a:pPr algn="ctr" rtl="1">
              <a:lnSpc>
                <a:spcPct val="107000"/>
              </a:lnSpc>
              <a:spcAft>
                <a:spcPts val="800"/>
              </a:spcAft>
            </a:pPr>
            <a:r>
              <a:rPr lang="ar-EG" sz="36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البيان الصحفى </a:t>
            </a:r>
            <a:endParaRPr lang="en-US" sz="36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EG" sz="2800" b="1" dirty="0">
                <a:latin typeface="Calibri" panose="020F0502020204030204" pitchFamily="34" charset="0"/>
                <a:ea typeface="Calibri" panose="020F0502020204030204" pitchFamily="34" charset="0"/>
                <a:cs typeface="Calibri" panose="020F0502020204030204" pitchFamily="34" charset="0"/>
              </a:rPr>
              <a:t>تعريفه </a:t>
            </a:r>
            <a:r>
              <a:rPr lang="ar-EG" sz="2800" b="1" dirty="0" smtClean="0">
                <a:latin typeface="Calibri" panose="020F0502020204030204" pitchFamily="34" charset="0"/>
                <a:ea typeface="Calibri" panose="020F0502020204030204" pitchFamily="34"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2800" dirty="0">
                <a:latin typeface="Calibri" panose="020F0502020204030204" pitchFamily="34" charset="0"/>
                <a:ea typeface="Calibri" panose="020F0502020204030204" pitchFamily="34" charset="0"/>
                <a:cs typeface="Calibri" panose="020F0502020204030204" pitchFamily="34" charset="0"/>
              </a:rPr>
              <a:t> هو </a:t>
            </a:r>
            <a:r>
              <a:rPr lang="ar-SA" sz="2800" b="1" dirty="0">
                <a:latin typeface="Calibri" panose="020F0502020204030204" pitchFamily="34" charset="0"/>
                <a:ea typeface="Calibri" panose="020F0502020204030204" pitchFamily="34" charset="0"/>
                <a:cs typeface="Calibri" panose="020F0502020204030204" pitchFamily="34" charset="0"/>
              </a:rPr>
              <a:t>وثيقة</a:t>
            </a:r>
            <a:r>
              <a:rPr lang="ar-SA" sz="2800" dirty="0">
                <a:latin typeface="Calibri" panose="020F0502020204030204" pitchFamily="34" charset="0"/>
                <a:ea typeface="Calibri" panose="020F0502020204030204" pitchFamily="34" charset="0"/>
                <a:cs typeface="Calibri" panose="020F0502020204030204" pitchFamily="34" charset="0"/>
              </a:rPr>
              <a:t> بسيطة</a:t>
            </a:r>
            <a:r>
              <a:rPr lang="ar-EG" sz="2800" dirty="0">
                <a:latin typeface="Calibri" panose="020F0502020204030204" pitchFamily="34" charset="0"/>
                <a:ea typeface="Calibri" panose="020F0502020204030204" pitchFamily="34" charset="0"/>
                <a:cs typeface="Calibri" panose="020F0502020204030204" pitchFamily="34" charset="0"/>
              </a:rPr>
              <a:t> بها </a:t>
            </a:r>
            <a:r>
              <a:rPr lang="ar-SA" sz="2800" b="1" dirty="0">
                <a:latin typeface="Calibri" panose="020F0502020204030204" pitchFamily="34" charset="0"/>
                <a:ea typeface="Calibri" panose="020F0502020204030204" pitchFamily="34" charset="0"/>
                <a:cs typeface="Calibri" panose="020F0502020204030204" pitchFamily="34" charset="0"/>
              </a:rPr>
              <a:t>معلومات</a:t>
            </a:r>
            <a:r>
              <a:rPr lang="ar-SA" sz="2800" dirty="0">
                <a:latin typeface="Calibri" panose="020F0502020204030204" pitchFamily="34" charset="0"/>
                <a:ea typeface="Calibri" panose="020F0502020204030204" pitchFamily="34" charset="0"/>
                <a:cs typeface="Calibri" panose="020F0502020204030204" pitchFamily="34" charset="0"/>
              </a:rPr>
              <a:t> يقوم </a:t>
            </a:r>
            <a:r>
              <a:rPr lang="ar-SA" sz="2800" b="1" dirty="0">
                <a:latin typeface="Calibri" panose="020F0502020204030204" pitchFamily="34" charset="0"/>
                <a:ea typeface="Calibri" panose="020F0502020204030204" pitchFamily="34" charset="0"/>
                <a:cs typeface="Calibri" panose="020F0502020204030204" pitchFamily="34" charset="0"/>
              </a:rPr>
              <a:t>بإعدادها </a:t>
            </a:r>
            <a:r>
              <a:rPr lang="ar-SA" sz="2800" b="1" dirty="0" smtClean="0">
                <a:latin typeface="Calibri" panose="020F0502020204030204" pitchFamily="34" charset="0"/>
                <a:ea typeface="Calibri" panose="020F0502020204030204" pitchFamily="34" charset="0"/>
                <a:cs typeface="Calibri" panose="020F0502020204030204" pitchFamily="34" charset="0"/>
              </a:rPr>
              <a:t>محرر </a:t>
            </a:r>
            <a:r>
              <a:rPr lang="ar-SA" sz="2800" b="1" dirty="0">
                <a:latin typeface="Calibri" panose="020F0502020204030204" pitchFamily="34" charset="0"/>
                <a:ea typeface="Calibri" panose="020F0502020204030204" pitchFamily="34" charset="0"/>
                <a:cs typeface="Calibri" panose="020F0502020204030204" pitchFamily="34" charset="0"/>
              </a:rPr>
              <a:t>العلاقات العامة </a:t>
            </a:r>
            <a:r>
              <a:rPr lang="ar-SA" sz="2800" dirty="0">
                <a:latin typeface="Calibri" panose="020F0502020204030204" pitchFamily="34" charset="0"/>
                <a:ea typeface="Calibri" panose="020F0502020204030204" pitchFamily="34" charset="0"/>
                <a:cs typeface="Calibri" panose="020F0502020204030204" pitchFamily="34" charset="0"/>
              </a:rPr>
              <a:t>حول </a:t>
            </a:r>
            <a:r>
              <a:rPr lang="ar-SA" sz="2800" b="1" dirty="0">
                <a:latin typeface="Calibri" panose="020F0502020204030204" pitchFamily="34" charset="0"/>
                <a:ea typeface="Calibri" panose="020F0502020204030204" pitchFamily="34" charset="0"/>
                <a:cs typeface="Calibri" panose="020F0502020204030204" pitchFamily="34" charset="0"/>
              </a:rPr>
              <a:t>مناسبة </a:t>
            </a:r>
            <a:r>
              <a:rPr lang="ar-EG" sz="2800" b="1" dirty="0" smtClean="0">
                <a:latin typeface="Calibri" panose="020F0502020204030204" pitchFamily="34" charset="0"/>
                <a:ea typeface="Calibri" panose="020F0502020204030204" pitchFamily="34" charset="0"/>
                <a:cs typeface="Calibri" panose="020F0502020204030204" pitchFamily="34" charset="0"/>
              </a:rPr>
              <a:t>أو</a:t>
            </a:r>
            <a:r>
              <a:rPr lang="ar-SA" sz="2800" b="1" dirty="0" smtClean="0">
                <a:latin typeface="Calibri" panose="020F0502020204030204" pitchFamily="34" charset="0"/>
                <a:ea typeface="Calibri" panose="020F0502020204030204" pitchFamily="34" charset="0"/>
                <a:cs typeface="Calibri" panose="020F0502020204030204" pitchFamily="34" charset="0"/>
              </a:rPr>
              <a:t> </a:t>
            </a:r>
            <a:r>
              <a:rPr lang="ar-SA" sz="2800" b="1" dirty="0">
                <a:latin typeface="Calibri" panose="020F0502020204030204" pitchFamily="34" charset="0"/>
                <a:ea typeface="Calibri" panose="020F0502020204030204" pitchFamily="34" charset="0"/>
                <a:cs typeface="Calibri" panose="020F0502020204030204" pitchFamily="34" charset="0"/>
              </a:rPr>
              <a:t>حدث معين </a:t>
            </a:r>
            <a:r>
              <a:rPr lang="ar-EG" sz="2800" dirty="0">
                <a:latin typeface="Calibri" panose="020F0502020204030204" pitchFamily="34" charset="0"/>
                <a:ea typeface="Calibri" panose="020F0502020204030204" pitchFamily="34" charset="0"/>
                <a:cs typeface="Calibri" panose="020F0502020204030204" pitchFamily="34" charset="0"/>
              </a:rPr>
              <a:t>مرتبط </a:t>
            </a:r>
            <a:r>
              <a:rPr lang="ar-SA" sz="2800" dirty="0">
                <a:latin typeface="Calibri" panose="020F0502020204030204" pitchFamily="34" charset="0"/>
                <a:ea typeface="Calibri" panose="020F0502020204030204" pitchFamily="34" charset="0"/>
                <a:cs typeface="Calibri" panose="020F0502020204030204" pitchFamily="34" charset="0"/>
              </a:rPr>
              <a:t>بالمؤسسة </a:t>
            </a:r>
            <a:r>
              <a:rPr lang="ar-EG" sz="2800" dirty="0">
                <a:latin typeface="Calibri" panose="020F0502020204030204" pitchFamily="34" charset="0"/>
                <a:ea typeface="Calibri" panose="020F0502020204030204" pitchFamily="34" charset="0"/>
                <a:cs typeface="Calibri" panose="020F0502020204030204" pitchFamily="34" charset="0"/>
              </a:rPr>
              <a: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EG" sz="2800" b="1" dirty="0" smtClean="0">
                <a:latin typeface="Calibri" panose="020F0502020204030204" pitchFamily="34" charset="0"/>
                <a:ea typeface="Calibri" panose="020F0502020204030204" pitchFamily="34" charset="0"/>
                <a:cs typeface="Calibri" panose="020F0502020204030204" pitchFamily="34" charset="0"/>
              </a:rPr>
              <a:t>يهدف البيان الصحفي </a:t>
            </a:r>
            <a:r>
              <a:rPr lang="ar-EG" sz="2800" b="1" dirty="0" smtClean="0">
                <a:latin typeface="Calibri" panose="020F0502020204030204" pitchFamily="34" charset="0"/>
                <a:ea typeface="Calibri" panose="020F0502020204030204" pitchFamily="34" charset="0"/>
                <a:cs typeface="Calibri" panose="020F0502020204030204" pitchFamily="34" charset="0"/>
              </a:rPr>
              <a:t>إلى</a:t>
            </a:r>
            <a:r>
              <a:rPr lang="ar-SA" sz="2800" dirty="0" smtClean="0">
                <a:latin typeface="Calibri" panose="020F0502020204030204" pitchFamily="34" charset="0"/>
                <a:ea typeface="Calibri" panose="020F0502020204030204" pitchFamily="34" charset="0"/>
                <a:cs typeface="Calibri" panose="020F0502020204030204" pitchFamily="34" charset="0"/>
              </a:rPr>
              <a:t> </a:t>
            </a:r>
            <a:r>
              <a:rPr lang="ar-SA" sz="2800" dirty="0">
                <a:latin typeface="Calibri" panose="020F0502020204030204" pitchFamily="34" charset="0"/>
                <a:ea typeface="Calibri" panose="020F0502020204030204" pitchFamily="34" charset="0"/>
                <a:cs typeface="Calibri" panose="020F0502020204030204" pitchFamily="34" charset="0"/>
              </a:rPr>
              <a:t>توصيل </a:t>
            </a:r>
            <a:r>
              <a:rPr lang="ar-EG" sz="2800" dirty="0">
                <a:latin typeface="Calibri" panose="020F0502020204030204" pitchFamily="34" charset="0"/>
                <a:ea typeface="Calibri" panose="020F0502020204030204" pitchFamily="34" charset="0"/>
                <a:cs typeface="Calibri" panose="020F0502020204030204" pitchFamily="34" charset="0"/>
              </a:rPr>
              <a:t>هذه </a:t>
            </a:r>
            <a:r>
              <a:rPr lang="ar-SA" sz="2800" dirty="0">
                <a:latin typeface="Calibri" panose="020F0502020204030204" pitchFamily="34" charset="0"/>
                <a:ea typeface="Calibri" panose="020F0502020204030204" pitchFamily="34" charset="0"/>
                <a:cs typeface="Calibri" panose="020F0502020204030204" pitchFamily="34" charset="0"/>
              </a:rPr>
              <a:t>المعلومات للمحررين المسؤولين ولإدارات التحرير </a:t>
            </a:r>
            <a:r>
              <a:rPr lang="ar-SA" sz="2800" b="1" dirty="0">
                <a:latin typeface="Calibri" panose="020F0502020204030204" pitchFamily="34" charset="0"/>
                <a:ea typeface="Calibri" panose="020F0502020204030204" pitchFamily="34" charset="0"/>
                <a:cs typeface="Calibri" panose="020F0502020204030204" pitchFamily="34" charset="0"/>
              </a:rPr>
              <a:t>في وسائل الإعلام المختلفة </a:t>
            </a:r>
            <a:r>
              <a:rPr lang="ar-SA" sz="2800" dirty="0" smtClean="0">
                <a:latin typeface="Calibri" panose="020F0502020204030204" pitchFamily="34" charset="0"/>
                <a:ea typeface="Calibri" panose="020F0502020204030204" pitchFamily="34" charset="0"/>
                <a:cs typeface="Calibri" panose="020F0502020204030204" pitchFamily="34" charset="0"/>
              </a:rPr>
              <a:t>بصيغة </a:t>
            </a:r>
            <a:r>
              <a:rPr lang="ar-SA" sz="2800" dirty="0">
                <a:latin typeface="Calibri" panose="020F0502020204030204" pitchFamily="34" charset="0"/>
                <a:ea typeface="Calibri" panose="020F0502020204030204" pitchFamily="34" charset="0"/>
                <a:cs typeface="Calibri" panose="020F0502020204030204" pitchFamily="34" charset="0"/>
              </a:rPr>
              <a:t>قابلة للنشر، لغرض نشره في </a:t>
            </a:r>
            <a:r>
              <a:rPr lang="ar-SA" sz="2800" dirty="0" smtClean="0">
                <a:latin typeface="Calibri" panose="020F0502020204030204" pitchFamily="34" charset="0"/>
                <a:ea typeface="Calibri" panose="020F0502020204030204" pitchFamily="34" charset="0"/>
                <a:cs typeface="Calibri" panose="020F0502020204030204" pitchFamily="34" charset="0"/>
              </a:rPr>
              <a:t>الوسائل</a:t>
            </a:r>
            <a:r>
              <a:rPr lang="ar-EG" sz="2800" dirty="0" smtClean="0">
                <a:latin typeface="Calibri" panose="020F0502020204030204" pitchFamily="34" charset="0"/>
                <a:ea typeface="Calibri" panose="020F0502020204030204" pitchFamily="34" charset="0"/>
                <a:cs typeface="Calibri" panose="020F0502020204030204" pitchFamily="34" charset="0"/>
              </a:rPr>
              <a:t>، </a:t>
            </a:r>
            <a:r>
              <a:rPr lang="ar-SA" sz="2800" dirty="0">
                <a:latin typeface="Calibri" panose="020F0502020204030204" pitchFamily="34" charset="0"/>
                <a:ea typeface="Calibri" panose="020F0502020204030204" pitchFamily="34" charset="0"/>
                <a:cs typeface="Calibri" panose="020F0502020204030204" pitchFamily="34" charset="0"/>
              </a:rPr>
              <a:t>في </a:t>
            </a:r>
            <a:r>
              <a:rPr lang="ar-SA" sz="2800" b="1" dirty="0">
                <a:latin typeface="Calibri" panose="020F0502020204030204" pitchFamily="34" charset="0"/>
                <a:ea typeface="Calibri" panose="020F0502020204030204" pitchFamily="34" charset="0"/>
                <a:cs typeface="Calibri" panose="020F0502020204030204" pitchFamily="34" charset="0"/>
              </a:rPr>
              <a:t>الأوقات العادية </a:t>
            </a:r>
            <a:r>
              <a:rPr lang="ar-SA" sz="2800" dirty="0">
                <a:latin typeface="Calibri" panose="020F0502020204030204" pitchFamily="34" charset="0"/>
                <a:ea typeface="Calibri" panose="020F0502020204030204" pitchFamily="34" charset="0"/>
                <a:cs typeface="Calibri" panose="020F0502020204030204" pitchFamily="34" charset="0"/>
              </a:rPr>
              <a:t>، </a:t>
            </a:r>
            <a:r>
              <a:rPr lang="ar-EG" sz="2800" b="1" dirty="0">
                <a:latin typeface="Calibri" panose="020F0502020204030204" pitchFamily="34" charset="0"/>
                <a:ea typeface="Calibri" panose="020F0502020204030204" pitchFamily="34" charset="0"/>
                <a:cs typeface="Calibri" panose="020F0502020204030204" pitchFamily="34" charset="0"/>
              </a:rPr>
              <a:t>وأ</a:t>
            </a:r>
            <a:r>
              <a:rPr lang="ar-SA" sz="2800" b="1" dirty="0">
                <a:latin typeface="Calibri" panose="020F0502020204030204" pitchFamily="34" charset="0"/>
                <a:ea typeface="Calibri" panose="020F0502020204030204" pitchFamily="34" charset="0"/>
                <a:cs typeface="Calibri" panose="020F0502020204030204" pitchFamily="34" charset="0"/>
              </a:rPr>
              <a:t>ثناء الأزمات</a:t>
            </a:r>
            <a:r>
              <a:rPr lang="ar-SA" sz="2800" dirty="0">
                <a:latin typeface="Calibri" panose="020F0502020204030204" pitchFamily="34" charset="0"/>
                <a:ea typeface="Calibri" panose="020F0502020204030204" pitchFamily="34" charset="0"/>
                <a:cs typeface="Calibri" panose="020F0502020204030204" pitchFamily="34" charset="0"/>
              </a:rPr>
              <a:t> للدفاع عن وجهة نظر المؤسسة وتوضيحها للرأي العام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R="0" lvl="0" algn="just" rtl="1">
              <a:lnSpc>
                <a:spcPct val="107000"/>
              </a:lnSpc>
              <a:spcBef>
                <a:spcPts val="0"/>
              </a:spcBef>
              <a:spcAft>
                <a:spcPts val="800"/>
              </a:spcAft>
              <a:tabLst>
                <a:tab pos="457200" algn="l"/>
              </a:tabLst>
            </a:pPr>
            <a:r>
              <a:rPr lang="ar-EG" sz="2400" dirty="0" smtClean="0">
                <a:latin typeface="Calibri" panose="020F0502020204030204" pitchFamily="34" charset="0"/>
                <a:ea typeface="Calibri" panose="020F0502020204030204" pitchFamily="34" charset="0"/>
                <a:cs typeface="Calibri" panose="020F0502020204030204" pitchFamily="34" charset="0"/>
              </a:rPr>
              <a:t>                                                    </a:t>
            </a:r>
            <a:endParaRPr lang="en-US" sz="2800" dirty="0">
              <a:solidFill>
                <a:schemeClr val="accent6">
                  <a:lumMod val="50000"/>
                </a:schemeClr>
              </a:solidFill>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24" y="770708"/>
            <a:ext cx="4646708" cy="5003075"/>
          </a:xfrm>
          <a:prstGeom prst="rect">
            <a:avLst/>
          </a:prstGeom>
        </p:spPr>
      </p:pic>
    </p:spTree>
    <p:extLst>
      <p:ext uri="{BB962C8B-B14F-4D97-AF65-F5344CB8AC3E}">
        <p14:creationId xmlns:p14="http://schemas.microsoft.com/office/powerpoint/2010/main" val="34684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9" y="722371"/>
            <a:ext cx="11260181" cy="5545172"/>
          </a:xfrm>
          <a:prstGeom prst="rect">
            <a:avLst/>
          </a:prstGeom>
        </p:spPr>
        <p:txBody>
          <a:bodyPr wrap="square">
            <a:spAutoFit/>
          </a:bodyPr>
          <a:lstStyle/>
          <a:p>
            <a:pPr algn="ctr" rtl="1">
              <a:lnSpc>
                <a:spcPct val="107000"/>
              </a:lnSpc>
              <a:spcAft>
                <a:spcPts val="800"/>
              </a:spcAft>
            </a:pPr>
            <a:r>
              <a:rPr lang="ar-EG"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أهمية البيان الصحفى </a:t>
            </a:r>
            <a:r>
              <a:rPr lang="ar-EG" sz="32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(الإخبارى)</a:t>
            </a:r>
            <a:endParaRPr lang="en-US"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EG" sz="2800" dirty="0">
                <a:latin typeface="Calibri" panose="020F0502020204030204" pitchFamily="34" charset="0"/>
                <a:ea typeface="Calibri" panose="020F0502020204030204" pitchFamily="34" charset="0"/>
                <a:cs typeface="Calibri" panose="020F0502020204030204" pitchFamily="34" charset="0"/>
              </a:rPr>
              <a:t>   </a:t>
            </a:r>
            <a:r>
              <a:rPr lang="ar-SA" sz="2800" dirty="0">
                <a:latin typeface="Calibri" panose="020F0502020204030204" pitchFamily="34" charset="0"/>
                <a:ea typeface="Calibri" panose="020F0502020204030204" pitchFamily="34" charset="0"/>
                <a:cs typeface="Calibri" panose="020F0502020204030204" pitchFamily="34" charset="0"/>
              </a:rPr>
              <a:t>يستخدم العاملون في مجال العلاقات العامة البيانات الإخبارية، </a:t>
            </a:r>
            <a:r>
              <a:rPr lang="ar-SA" sz="2800" dirty="0" smtClean="0">
                <a:latin typeface="Calibri" panose="020F0502020204030204" pitchFamily="34" charset="0"/>
                <a:ea typeface="Calibri" panose="020F0502020204030204" pitchFamily="34" charset="0"/>
                <a:cs typeface="Calibri" panose="020F0502020204030204" pitchFamily="34" charset="0"/>
              </a:rPr>
              <a:t>لدوافع </a:t>
            </a:r>
            <a:r>
              <a:rPr lang="ar-SA" sz="2800" dirty="0">
                <a:latin typeface="Calibri" panose="020F0502020204030204" pitchFamily="34" charset="0"/>
                <a:ea typeface="Calibri" panose="020F0502020204030204" pitchFamily="34" charset="0"/>
                <a:cs typeface="Calibri" panose="020F0502020204030204" pitchFamily="34" charset="0"/>
              </a:rPr>
              <a:t>وأغراض متعددة بعضها </a:t>
            </a:r>
            <a:r>
              <a:rPr lang="ar-SA" sz="2800" b="1" dirty="0">
                <a:latin typeface="Calibri" panose="020F0502020204030204" pitchFamily="34" charset="0"/>
                <a:ea typeface="Calibri" panose="020F0502020204030204" pitchFamily="34" charset="0"/>
                <a:cs typeface="Calibri" panose="020F0502020204030204" pitchFamily="34" charset="0"/>
              </a:rPr>
              <a:t>إعلامي</a:t>
            </a:r>
            <a:r>
              <a:rPr lang="ar-SA" sz="2800" dirty="0">
                <a:latin typeface="Calibri" panose="020F0502020204030204" pitchFamily="34" charset="0"/>
                <a:ea typeface="Calibri" panose="020F0502020204030204" pitchFamily="34" charset="0"/>
                <a:cs typeface="Calibri" panose="020F0502020204030204" pitchFamily="34" charset="0"/>
              </a:rPr>
              <a:t> ، والآخر يتعلق بالمساعدة في </a:t>
            </a:r>
            <a:r>
              <a:rPr lang="ar-SA" sz="2800" b="1" dirty="0">
                <a:latin typeface="Calibri" panose="020F0502020204030204" pitchFamily="34" charset="0"/>
                <a:ea typeface="Calibri" panose="020F0502020204030204" pitchFamily="34" charset="0"/>
                <a:cs typeface="Calibri" panose="020F0502020204030204" pitchFamily="34" charset="0"/>
              </a:rPr>
              <a:t>الجهود التسويقية والترويجية </a:t>
            </a:r>
            <a:r>
              <a:rPr lang="ar-SA" sz="2800" dirty="0">
                <a:latin typeface="Calibri" panose="020F0502020204030204" pitchFamily="34" charset="0"/>
                <a:ea typeface="Calibri" panose="020F0502020204030204" pitchFamily="34" charset="0"/>
                <a:cs typeface="Calibri" panose="020F0502020204030204" pitchFamily="34" charset="0"/>
              </a:rPr>
              <a:t>للمنظمة ككل .</a:t>
            </a:r>
            <a:endParaRPr lang="en-US" sz="2800" dirty="0">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EG" sz="3000" b="1" dirty="0">
                <a:solidFill>
                  <a:srgbClr val="FF0000"/>
                </a:solidFill>
                <a:latin typeface="Calibri" panose="020F0502020204030204" pitchFamily="34" charset="0"/>
                <a:ea typeface="Calibri" panose="020F0502020204030204" pitchFamily="34" charset="0"/>
                <a:cs typeface="Calibri" panose="020F0502020204030204" pitchFamily="34" charset="0"/>
              </a:rPr>
              <a:t>الإغراض الإعلامية </a:t>
            </a:r>
            <a:endParaRPr lang="en-US" sz="3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2600" dirty="0">
                <a:latin typeface="Calibri" panose="020F0502020204030204" pitchFamily="34" charset="0"/>
                <a:ea typeface="Calibri" panose="020F0502020204030204" pitchFamily="34" charset="0"/>
                <a:cs typeface="Calibri" panose="020F0502020204030204" pitchFamily="34" charset="0"/>
              </a:rPr>
              <a:t>أن البيانات الإخبارية تنقل المعلومات الرسمية التي توضح وتفسر وجهة نظر المنظمة في </a:t>
            </a:r>
            <a:r>
              <a:rPr lang="ar-SA" sz="2600" dirty="0" smtClean="0">
                <a:latin typeface="Calibri" panose="020F0502020204030204" pitchFamily="34" charset="0"/>
                <a:ea typeface="Calibri" panose="020F0502020204030204" pitchFamily="34" charset="0"/>
                <a:cs typeface="Calibri" panose="020F0502020204030204" pitchFamily="34" charset="0"/>
              </a:rPr>
              <a:t>موضوع </a:t>
            </a:r>
            <a:r>
              <a:rPr lang="ar-EG" sz="2600" dirty="0" smtClean="0">
                <a:latin typeface="Calibri" panose="020F0502020204030204" pitchFamily="34" charset="0"/>
                <a:ea typeface="Calibri" panose="020F0502020204030204" pitchFamily="34" charset="0"/>
                <a:cs typeface="Calibri" panose="020F0502020204030204" pitchFamily="34" charset="0"/>
              </a:rPr>
              <a:t>ما</a:t>
            </a:r>
            <a:r>
              <a:rPr lang="ar-SA" sz="2600" dirty="0" smtClean="0">
                <a:latin typeface="Calibri" panose="020F0502020204030204" pitchFamily="34" charset="0"/>
                <a:ea typeface="Calibri" panose="020F0502020204030204" pitchFamily="34" charset="0"/>
                <a:cs typeface="Calibri" panose="020F0502020204030204" pitchFamily="34" charset="0"/>
              </a:rPr>
              <a:t>، </a:t>
            </a:r>
            <a:r>
              <a:rPr lang="ar-SA" sz="2600" dirty="0">
                <a:latin typeface="Calibri" panose="020F0502020204030204" pitchFamily="34" charset="0"/>
                <a:ea typeface="Calibri" panose="020F0502020204030204" pitchFamily="34" charset="0"/>
                <a:cs typeface="Calibri" panose="020F0502020204030204" pitchFamily="34" charset="0"/>
              </a:rPr>
              <a:t>وتقدم بيانات موثوق في صدقها </a:t>
            </a:r>
            <a:r>
              <a:rPr lang="ar-SA" sz="2600" dirty="0" smtClean="0">
                <a:latin typeface="Calibri" panose="020F0502020204030204" pitchFamily="34" charset="0"/>
                <a:ea typeface="Calibri" panose="020F0502020204030204" pitchFamily="34" charset="0"/>
                <a:cs typeface="Calibri" panose="020F0502020204030204" pitchFamily="34" charset="0"/>
              </a:rPr>
              <a:t>ودقت</a:t>
            </a:r>
            <a:r>
              <a:rPr lang="ar-EG" sz="2600" dirty="0" smtClean="0">
                <a:latin typeface="Calibri" panose="020F0502020204030204" pitchFamily="34" charset="0"/>
                <a:ea typeface="Calibri" panose="020F0502020204030204" pitchFamily="34" charset="0"/>
                <a:cs typeface="Calibri" panose="020F0502020204030204" pitchFamily="34" charset="0"/>
              </a:rPr>
              <a:t>ها </a:t>
            </a:r>
            <a:r>
              <a:rPr lang="ar-EG" sz="2600" dirty="0">
                <a:latin typeface="Calibri" panose="020F0502020204030204" pitchFamily="34" charset="0"/>
                <a:ea typeface="Calibri" panose="020F0502020204030204" pitchFamily="34" charset="0"/>
                <a:cs typeface="Calibri" panose="020F0502020204030204" pitchFamily="34" charset="0"/>
              </a:rPr>
              <a:t>، </a:t>
            </a:r>
            <a:r>
              <a:rPr lang="ar-SA" sz="2600" dirty="0">
                <a:latin typeface="Calibri" panose="020F0502020204030204" pitchFamily="34" charset="0"/>
                <a:ea typeface="Calibri" panose="020F0502020204030204" pitchFamily="34" charset="0"/>
                <a:cs typeface="Calibri" panose="020F0502020204030204" pitchFamily="34" charset="0"/>
              </a:rPr>
              <a:t>ولذلك تعد أكثر الطرق </a:t>
            </a:r>
            <a:r>
              <a:rPr lang="ar-SA" sz="2600" b="1" dirty="0">
                <a:latin typeface="Calibri" panose="020F0502020204030204" pitchFamily="34" charset="0"/>
                <a:ea typeface="Calibri" panose="020F0502020204030204" pitchFamily="34" charset="0"/>
                <a:cs typeface="Calibri" panose="020F0502020204030204" pitchFamily="34" charset="0"/>
              </a:rPr>
              <a:t>فاعلية للدفاع عن وجهة نظر المنظمة أثناء الأزمات</a:t>
            </a:r>
            <a:r>
              <a:rPr lang="ar-SA" sz="2600" dirty="0">
                <a:latin typeface="Calibri" panose="020F0502020204030204" pitchFamily="34" charset="0"/>
                <a:ea typeface="Calibri" panose="020F0502020204030204" pitchFamily="34" charset="0"/>
                <a:cs typeface="Calibri" panose="020F0502020204030204" pitchFamily="34" charset="0"/>
              </a:rPr>
              <a:t>.</a:t>
            </a:r>
            <a:endParaRPr lang="en-US" sz="2600" dirty="0">
              <a:latin typeface="Calibri" panose="020F0502020204030204" pitchFamily="34" charset="0"/>
              <a:ea typeface="Calibri" panose="020F0502020204030204" pitchFamily="34" charset="0"/>
              <a:cs typeface="Calibri" panose="020F0502020204030204" pitchFamily="34" charset="0"/>
            </a:endParaRPr>
          </a:p>
          <a:p>
            <a:pPr marL="342900" indent="-342900" algn="just" rtl="1">
              <a:lnSpc>
                <a:spcPct val="107000"/>
              </a:lnSpc>
              <a:spcAft>
                <a:spcPts val="800"/>
              </a:spcAft>
              <a:buFont typeface="Arial" panose="020B0604020202020204" pitchFamily="34" charset="0"/>
              <a:buChar char="•"/>
              <a:tabLst>
                <a:tab pos="457200" algn="l"/>
              </a:tabLst>
            </a:pPr>
            <a:r>
              <a:rPr lang="ar-SA" sz="2600" dirty="0">
                <a:latin typeface="Calibri" panose="020F0502020204030204" pitchFamily="34" charset="0"/>
                <a:ea typeface="Calibri" panose="020F0502020204030204" pitchFamily="34" charset="0"/>
                <a:cs typeface="Calibri" panose="020F0502020204030204" pitchFamily="34" charset="0"/>
              </a:rPr>
              <a:t>تعد البيانات الإخبارية </a:t>
            </a:r>
            <a:r>
              <a:rPr lang="ar-SA" sz="2600" dirty="0" smtClean="0">
                <a:latin typeface="Calibri" panose="020F0502020204030204" pitchFamily="34" charset="0"/>
                <a:ea typeface="Calibri" panose="020F0502020204030204" pitchFamily="34" charset="0"/>
                <a:cs typeface="Calibri" panose="020F0502020204030204" pitchFamily="34" charset="0"/>
              </a:rPr>
              <a:t>من </a:t>
            </a:r>
            <a:r>
              <a:rPr lang="ar-SA" sz="2600" dirty="0">
                <a:latin typeface="Calibri" panose="020F0502020204030204" pitchFamily="34" charset="0"/>
                <a:ea typeface="Calibri" panose="020F0502020204030204" pitchFamily="34" charset="0"/>
                <a:cs typeface="Calibri" panose="020F0502020204030204" pitchFamily="34" charset="0"/>
              </a:rPr>
              <a:t>الأدوات الأساسية فى</a:t>
            </a:r>
            <a:r>
              <a:rPr lang="ar-SA" sz="2600" b="1" dirty="0">
                <a:latin typeface="Calibri" panose="020F0502020204030204" pitchFamily="34" charset="0"/>
                <a:ea typeface="Calibri" panose="020F0502020204030204" pitchFamily="34" charset="0"/>
                <a:cs typeface="Calibri" panose="020F0502020204030204" pitchFamily="34" charset="0"/>
              </a:rPr>
              <a:t> تشكيل الرأى العام </a:t>
            </a:r>
            <a:r>
              <a:rPr lang="ar-SA" sz="2600" dirty="0">
                <a:latin typeface="Calibri" panose="020F0502020204030204" pitchFamily="34" charset="0"/>
                <a:ea typeface="Calibri" panose="020F0502020204030204" pitchFamily="34" charset="0"/>
                <a:cs typeface="Calibri" panose="020F0502020204030204" pitchFamily="34" charset="0"/>
              </a:rPr>
              <a:t>المساند للمؤسسة ، لكونها تحقق الانتشار الاعلامى من خلال نشر نصوص مكتوبة تمثل ما تريد المؤسسة أن ينقل عنها </a:t>
            </a:r>
            <a:r>
              <a:rPr lang="en-US" sz="26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rtl="1">
              <a:lnSpc>
                <a:spcPct val="107000"/>
              </a:lnSpc>
              <a:spcBef>
                <a:spcPts val="0"/>
              </a:spcBef>
              <a:spcAft>
                <a:spcPts val="800"/>
              </a:spcAft>
              <a:buFont typeface="Arial" panose="020B0604020202020204" pitchFamily="34" charset="0"/>
              <a:buChar char="•"/>
              <a:tabLst>
                <a:tab pos="457200" algn="l"/>
              </a:tabLst>
            </a:pPr>
            <a:r>
              <a:rPr lang="ar-SA" sz="2600" dirty="0" smtClean="0">
                <a:latin typeface="Calibri" panose="020F0502020204030204" pitchFamily="34" charset="0"/>
                <a:ea typeface="Calibri" panose="020F0502020204030204" pitchFamily="34" charset="0"/>
                <a:cs typeface="Calibri" panose="020F0502020204030204" pitchFamily="34" charset="0"/>
              </a:rPr>
              <a:t>تعد </a:t>
            </a:r>
            <a:r>
              <a:rPr lang="ar-SA" sz="2600" dirty="0">
                <a:latin typeface="Calibri" panose="020F0502020204030204" pitchFamily="34" charset="0"/>
                <a:ea typeface="Calibri" panose="020F0502020204030204" pitchFamily="34" charset="0"/>
                <a:cs typeface="Calibri" panose="020F0502020204030204" pitchFamily="34" charset="0"/>
              </a:rPr>
              <a:t>البيانات الإخبارية من أكثر الأدوات الاتصالية كفاءة في </a:t>
            </a:r>
            <a:r>
              <a:rPr lang="ar-SA" sz="2600" b="1" dirty="0">
                <a:latin typeface="Calibri" panose="020F0502020204030204" pitchFamily="34" charset="0"/>
                <a:ea typeface="Calibri" panose="020F0502020204030204" pitchFamily="34" charset="0"/>
                <a:cs typeface="Calibri" panose="020F0502020204030204" pitchFamily="34" charset="0"/>
              </a:rPr>
              <a:t>الترويج للأحداث </a:t>
            </a:r>
            <a:r>
              <a:rPr lang="ar-EG" sz="2600" dirty="0">
                <a:latin typeface="Calibri" panose="020F0502020204030204" pitchFamily="34" charset="0"/>
                <a:ea typeface="Calibri" panose="020F0502020204030204" pitchFamily="34" charset="0"/>
                <a:cs typeface="Calibri" panose="020F0502020204030204" pitchFamily="34" charset="0"/>
              </a:rPr>
              <a:t>، والمناسبات</a:t>
            </a:r>
            <a:r>
              <a:rPr lang="ar-SA" sz="2600" dirty="0">
                <a:latin typeface="Calibri" panose="020F0502020204030204" pitchFamily="34" charset="0"/>
                <a:ea typeface="Calibri" panose="020F0502020204030204" pitchFamily="34" charset="0"/>
                <a:cs typeface="Calibri" panose="020F0502020204030204" pitchFamily="34" charset="0"/>
              </a:rPr>
              <a:t> الخاصة التي تنظمها </a:t>
            </a:r>
            <a:r>
              <a:rPr lang="ar-EG" sz="2600" dirty="0">
                <a:latin typeface="Calibri" panose="020F0502020204030204" pitchFamily="34" charset="0"/>
                <a:ea typeface="Calibri" panose="020F0502020204030204" pitchFamily="34" charset="0"/>
                <a:cs typeface="Calibri" panose="020F0502020204030204" pitchFamily="34" charset="0"/>
              </a:rPr>
              <a:t>المؤسسة </a:t>
            </a:r>
            <a:r>
              <a:rPr lang="ar-SA" sz="2600" dirty="0" smtClean="0">
                <a:latin typeface="Calibri" panose="020F0502020204030204" pitchFamily="34" charset="0"/>
                <a:ea typeface="Calibri" panose="020F0502020204030204" pitchFamily="34" charset="0"/>
                <a:cs typeface="Calibri" panose="020F0502020204030204" pitchFamily="34" charset="0"/>
              </a:rPr>
              <a:t>.</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307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3954" y="3745109"/>
            <a:ext cx="1063752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457200" algn="l"/>
              </a:tabLst>
            </a:pPr>
            <a:r>
              <a:rPr kumimoji="0" lang="ar-EG" alt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الأغراض الإعلانية </a:t>
            </a:r>
            <a:r>
              <a:rPr kumimoji="0" lang="ar-EG" alt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32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altLang="en-US" sz="3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تحظى البيانات الإخبارية </a:t>
            </a:r>
            <a:r>
              <a:rPr kumimoji="0" lang="ar-SA" alt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بمصداقية أعلى من الإعلان </a:t>
            </a:r>
            <a:r>
              <a:rPr kumimoji="0" lang="ar-SA" altLang="en-US" sz="3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لأن معظم القراء يعتقدون أنها مادة تحريرية للصحيفة نفسها. </a:t>
            </a:r>
            <a:endParaRPr kumimoji="0" lang="en-US" altLang="en-US" sz="3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457200" algn="l"/>
              </a:tabLst>
            </a:pPr>
            <a:r>
              <a:rPr kumimoji="0" lang="ar-SA" altLang="en-US" sz="3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تعد البيانات الإخبارية </a:t>
            </a:r>
            <a:r>
              <a:rPr kumimoji="0" lang="ar-SA" altLang="en-US" sz="3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أداة مساعدة للإعلان في تسويق </a:t>
            </a:r>
            <a:r>
              <a:rPr kumimoji="0" lang="ar-SA" altLang="en-US" sz="3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منتجات أو خدمات المنظمة بما تتضمنه من معلومات تفصيلية أكثر مما يتيحه الإعلان التجاري</a:t>
            </a:r>
            <a:r>
              <a:rPr kumimoji="0" lang="ar-SA"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1083064" y="65766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396449" y="878586"/>
            <a:ext cx="10985863" cy="2806281"/>
          </a:xfrm>
          <a:prstGeom prst="rect">
            <a:avLst/>
          </a:prstGeom>
        </p:spPr>
        <p:txBody>
          <a:bodyPr wrap="square">
            <a:spAutoFit/>
          </a:bodyPr>
          <a:lstStyle/>
          <a:p>
            <a:pPr marL="342900" marR="0" lvl="0" indent="-342900" algn="just" rtl="1">
              <a:lnSpc>
                <a:spcPct val="107000"/>
              </a:lnSpc>
              <a:spcBef>
                <a:spcPts val="0"/>
              </a:spcBef>
              <a:spcAft>
                <a:spcPts val="800"/>
              </a:spcAft>
              <a:buFont typeface="Wingdings" panose="05000000000000000000" pitchFamily="2" charset="2"/>
              <a:buChar char=""/>
              <a:tabLst>
                <a:tab pos="457200" algn="l"/>
              </a:tabLst>
            </a:pPr>
            <a:r>
              <a:rPr lang="ar-SA" sz="3200" dirty="0">
                <a:latin typeface="Calibri" panose="020F0502020204030204" pitchFamily="34" charset="0"/>
                <a:ea typeface="Calibri" panose="020F0502020204030204" pitchFamily="34" charset="0"/>
                <a:cs typeface="Calibri" panose="020F0502020204030204" pitchFamily="34" charset="0"/>
              </a:rPr>
              <a:t>تحقق البيانات الإخبارية مزايا متبادلة لكل من المنظمة، </a:t>
            </a:r>
            <a:r>
              <a:rPr lang="ar-EG" sz="3200" dirty="0" smtClean="0">
                <a:latin typeface="Calibri" panose="020F0502020204030204" pitchFamily="34" charset="0"/>
                <a:ea typeface="Calibri" panose="020F0502020204030204" pitchFamily="34" charset="0"/>
                <a:cs typeface="Calibri" panose="020F0502020204030204" pitchFamily="34" charset="0"/>
              </a:rPr>
              <a:t>الإعلاميين ..</a:t>
            </a:r>
          </a:p>
          <a:p>
            <a:pPr marR="0" lvl="0" algn="just" rtl="1">
              <a:lnSpc>
                <a:spcPct val="107000"/>
              </a:lnSpc>
              <a:spcBef>
                <a:spcPts val="0"/>
              </a:spcBef>
              <a:spcAft>
                <a:spcPts val="800"/>
              </a:spcAft>
              <a:tabLst>
                <a:tab pos="457200" algn="l"/>
              </a:tabLst>
            </a:pPr>
            <a:r>
              <a:rPr lang="ar-SA" sz="3200" dirty="0" smtClean="0">
                <a:latin typeface="Calibri" panose="020F0502020204030204" pitchFamily="34" charset="0"/>
                <a:ea typeface="Calibri" panose="020F0502020204030204" pitchFamily="34" charset="0"/>
                <a:cs typeface="Calibri" panose="020F0502020204030204" pitchFamily="34" charset="0"/>
              </a:rPr>
              <a:t>حيث </a:t>
            </a:r>
            <a:r>
              <a:rPr lang="ar-SA" sz="3200" dirty="0">
                <a:latin typeface="Calibri" panose="020F0502020204030204" pitchFamily="34" charset="0"/>
                <a:ea typeface="Calibri" panose="020F0502020204030204" pitchFamily="34" charset="0"/>
                <a:cs typeface="Calibri" panose="020F0502020204030204" pitchFamily="34" charset="0"/>
              </a:rPr>
              <a:t>يتمكن ممارسوا العلاقات العامة من نقل </a:t>
            </a:r>
            <a:r>
              <a:rPr lang="ar-EG" sz="3200" dirty="0" smtClean="0">
                <a:latin typeface="Calibri" panose="020F0502020204030204" pitchFamily="34" charset="0"/>
                <a:ea typeface="Calibri" panose="020F0502020204030204" pitchFamily="34" charset="0"/>
                <a:cs typeface="Calibri" panose="020F0502020204030204" pitchFamily="34" charset="0"/>
              </a:rPr>
              <a:t>الخبر </a:t>
            </a:r>
            <a:r>
              <a:rPr lang="ar-SA" sz="3200" dirty="0" smtClean="0">
                <a:latin typeface="Calibri" panose="020F0502020204030204" pitchFamily="34" charset="0"/>
                <a:ea typeface="Calibri" panose="020F0502020204030204" pitchFamily="34" charset="0"/>
                <a:cs typeface="Calibri" panose="020F0502020204030204" pitchFamily="34" charset="0"/>
              </a:rPr>
              <a:t>دون تعرضه </a:t>
            </a:r>
            <a:r>
              <a:rPr lang="ar-SA" sz="3200" dirty="0">
                <a:latin typeface="Calibri" panose="020F0502020204030204" pitchFamily="34" charset="0"/>
                <a:ea typeface="Calibri" panose="020F0502020204030204" pitchFamily="34" charset="0"/>
                <a:cs typeface="Calibri" panose="020F0502020204030204" pitchFamily="34" charset="0"/>
              </a:rPr>
              <a:t>لعمليات الترشي</a:t>
            </a:r>
            <a:r>
              <a:rPr lang="ar-EG" sz="3200" dirty="0">
                <a:latin typeface="Calibri" panose="020F0502020204030204" pitchFamily="34" charset="0"/>
                <a:ea typeface="Calibri" panose="020F0502020204030204" pitchFamily="34" charset="0"/>
                <a:cs typeface="Calibri" panose="020F0502020204030204" pitchFamily="34" charset="0"/>
              </a:rPr>
              <a:t>ح</a:t>
            </a:r>
            <a:r>
              <a:rPr lang="ar-SA" sz="3200" dirty="0">
                <a:latin typeface="Calibri" panose="020F0502020204030204" pitchFamily="34" charset="0"/>
                <a:ea typeface="Calibri" panose="020F0502020204030204" pitchFamily="34" charset="0"/>
                <a:cs typeface="Calibri" panose="020F0502020204030204" pitchFamily="34" charset="0"/>
              </a:rPr>
              <a:t> أو التنقية التي يقوم بها محرروا الصحف في حالة تغطيتهم الحدث بأنفسهم </a:t>
            </a:r>
            <a:r>
              <a:rPr lang="ar-EG" sz="3200" dirty="0">
                <a:latin typeface="Calibri" panose="020F0502020204030204" pitchFamily="34" charset="0"/>
                <a:ea typeface="Calibri" panose="020F0502020204030204" pitchFamily="34" charset="0"/>
                <a:cs typeface="Calibri" panose="020F0502020204030204" pitchFamily="34" charset="0"/>
              </a:rPr>
              <a:t>، </a:t>
            </a:r>
            <a:r>
              <a:rPr lang="ar-SA" sz="3200" dirty="0">
                <a:latin typeface="Calibri" panose="020F0502020204030204" pitchFamily="34" charset="0"/>
                <a:ea typeface="Calibri" panose="020F0502020204030204" pitchFamily="34" charset="0"/>
                <a:cs typeface="Calibri" panose="020F0502020204030204" pitchFamily="34" charset="0"/>
              </a:rPr>
              <a:t>كما أنها توفر للصحف ميزة الاعتماد على مصدر خارجي في الحصول على الأخبار في مجالات إنسانية متنوعة.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7532212" y="293811"/>
            <a:ext cx="3919664" cy="584775"/>
          </a:xfrm>
          <a:prstGeom prst="rect">
            <a:avLst/>
          </a:prstGeom>
        </p:spPr>
        <p:txBody>
          <a:bodyPr wrap="none">
            <a:spAutoFit/>
          </a:bodyPr>
          <a:lstStyle/>
          <a:p>
            <a:pPr lvl="0" algn="r" defTabSz="914400" rtl="1" eaLnBrk="0" fontAlgn="base" hangingPunct="0">
              <a:spcBef>
                <a:spcPct val="0"/>
              </a:spcBef>
              <a:spcAft>
                <a:spcPct val="0"/>
              </a:spcAft>
              <a:tabLst>
                <a:tab pos="457200" algn="l"/>
              </a:tabLst>
            </a:pPr>
            <a:r>
              <a:rPr lang="ar-EG" alt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الأغراض </a:t>
            </a:r>
            <a:r>
              <a:rPr lang="ar-EG" altLang="en-US" sz="32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الإعلامية .... تابع </a:t>
            </a:r>
            <a:endParaRPr lang="en-US" altLang="en-US" sz="32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679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5758431"/>
              </p:ext>
            </p:extLst>
          </p:nvPr>
        </p:nvGraphicFramePr>
        <p:xfrm>
          <a:off x="901337" y="996759"/>
          <a:ext cx="9940835" cy="629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93580" y="344593"/>
            <a:ext cx="5521063" cy="652166"/>
          </a:xfrm>
          <a:prstGeom prst="rect">
            <a:avLst/>
          </a:prstGeom>
        </p:spPr>
        <p:txBody>
          <a:bodyPr wrap="none">
            <a:spAutoFit/>
          </a:bodyPr>
          <a:lstStyle/>
          <a:p>
            <a:pPr algn="r" rtl="1">
              <a:lnSpc>
                <a:spcPct val="107000"/>
              </a:lnSpc>
              <a:spcAft>
                <a:spcPts val="800"/>
              </a:spcAft>
            </a:pPr>
            <a:r>
              <a:rPr lang="ar-EG" sz="34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أنواع </a:t>
            </a:r>
            <a:r>
              <a:rPr lang="ar-EG" sz="3400" b="1" dirty="0" smtClean="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البيانات الصحفية ( </a:t>
            </a:r>
            <a:r>
              <a:rPr lang="ar-EG" sz="34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الاخبارية </a:t>
            </a:r>
            <a:r>
              <a:rPr lang="ar-EG" sz="3400" b="1" dirty="0" smtClean="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400"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85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942" y="590097"/>
            <a:ext cx="6096000" cy="3561744"/>
          </a:xfrm>
          <a:prstGeom prst="rect">
            <a:avLst/>
          </a:prstGeom>
        </p:spPr>
        <p:txBody>
          <a:bodyPr>
            <a:spAutoFit/>
          </a:bodyPr>
          <a:lstStyle/>
          <a:p>
            <a:pPr algn="ctr" rtl="1">
              <a:lnSpc>
                <a:spcPct val="107000"/>
              </a:lnSpc>
              <a:spcAft>
                <a:spcPts val="800"/>
              </a:spcAft>
            </a:pPr>
            <a:r>
              <a:rPr lang="ar-EG"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البيان </a:t>
            </a:r>
            <a:r>
              <a:rPr lang="ar-EG" sz="32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الصحفى </a:t>
            </a:r>
            <a:r>
              <a:rPr lang="ar-EG"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من حيث المحتوى </a:t>
            </a:r>
            <a:endParaRPr lang="en-US" sz="32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07000"/>
              </a:lnSpc>
              <a:spcAft>
                <a:spcPts val="800"/>
              </a:spcAft>
            </a:pPr>
            <a:endParaRPr lang="en-US"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en-US" sz="3200" b="1" dirty="0" smtClean="0">
                <a:latin typeface="Calibri" panose="020F0502020204030204" pitchFamily="34" charset="0"/>
                <a:ea typeface="Calibri" panose="020F0502020204030204" pitchFamily="34" charset="0"/>
                <a:cs typeface="Calibri" panose="020F0502020204030204" pitchFamily="34" charset="0"/>
              </a:rPr>
              <a:t>          </a:t>
            </a:r>
            <a:r>
              <a:rPr lang="ar-EG" sz="3200" b="1" dirty="0" smtClean="0">
                <a:latin typeface="Calibri" panose="020F0502020204030204" pitchFamily="34" charset="0"/>
                <a:ea typeface="Calibri" panose="020F0502020204030204" pitchFamily="34" charset="0"/>
                <a:cs typeface="Calibri" panose="020F0502020204030204" pitchFamily="34" charset="0"/>
              </a:rPr>
              <a:t>طرق </a:t>
            </a:r>
            <a:r>
              <a:rPr lang="ar-EG" sz="3200" b="1" dirty="0">
                <a:latin typeface="Calibri" panose="020F0502020204030204" pitchFamily="34" charset="0"/>
                <a:ea typeface="Calibri" panose="020F0502020204030204" pitchFamily="34" charset="0"/>
                <a:cs typeface="Calibri" panose="020F0502020204030204" pitchFamily="34" charset="0"/>
              </a:rPr>
              <a:t>كتابة البيانات </a:t>
            </a:r>
            <a:r>
              <a:rPr lang="ar-EG" sz="3200" b="1" dirty="0" smtClean="0">
                <a:latin typeface="Calibri" panose="020F0502020204030204" pitchFamily="34" charset="0"/>
                <a:ea typeface="Calibri" panose="020F0502020204030204" pitchFamily="34" charset="0"/>
                <a:cs typeface="Calibri" panose="020F0502020204030204" pitchFamily="34" charset="0"/>
              </a:rPr>
              <a:t>الصحفية</a:t>
            </a:r>
            <a:endParaRPr lang="en-US" sz="3200" dirty="0">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ar-SA" sz="3200" b="1" dirty="0" smtClean="0">
                <a:latin typeface="Calibri" panose="020F0502020204030204" pitchFamily="34" charset="0"/>
                <a:ea typeface="Calibri" panose="020F0502020204030204" pitchFamily="34" charset="0"/>
                <a:cs typeface="Calibri" panose="020F0502020204030204" pitchFamily="34" charset="0"/>
              </a:rPr>
              <a:t>يكتب </a:t>
            </a:r>
            <a:r>
              <a:rPr lang="ar-SA" sz="3200" b="1" dirty="0">
                <a:latin typeface="Calibri" panose="020F0502020204030204" pitchFamily="34" charset="0"/>
                <a:ea typeface="Calibri" panose="020F0502020204030204" pitchFamily="34" charset="0"/>
                <a:cs typeface="Calibri" panose="020F0502020204030204" pitchFamily="34" charset="0"/>
              </a:rPr>
              <a:t>البيان بشكل الهرم المقلوب، حيث يكتب المعلومات الأكثر أهمية ، ثم المهم، ثم التفاصيل.</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77" y="590096"/>
            <a:ext cx="5181600" cy="599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74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6" y="302407"/>
            <a:ext cx="12074434" cy="1745093"/>
          </a:xfrm>
          <a:prstGeom prst="rect">
            <a:avLst/>
          </a:prstGeom>
        </p:spPr>
        <p:txBody>
          <a:bodyPr wrap="square">
            <a:spAutoFit/>
          </a:bodyPr>
          <a:lstStyle/>
          <a:p>
            <a:pPr algn="ctr" rtl="1">
              <a:lnSpc>
                <a:spcPct val="115000"/>
              </a:lnSpc>
              <a:spcAft>
                <a:spcPts val="1200"/>
              </a:spcAft>
            </a:pP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"إن سلطة الصحفي لا تستند إلى ا لحق في توجيه السؤال وإنما تستند إلى الحق في طلب الإجابة "  </a:t>
            </a:r>
            <a:r>
              <a:rPr lang="ar-SY"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ar-EG"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rtl="1">
              <a:lnSpc>
                <a:spcPct val="115000"/>
              </a:lnSpc>
              <a:spcAft>
                <a:spcPts val="1200"/>
              </a:spcAft>
            </a:pPr>
            <a:r>
              <a:rPr lang="ar-SY" sz="24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Milan </a:t>
            </a:r>
            <a:r>
              <a:rPr lang="en-US" sz="2400" dirty="0" err="1"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Kundura</a:t>
            </a:r>
            <a:r>
              <a:rPr lang="ar-SA" sz="2400"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مفكر تشيكي</a:t>
            </a:r>
            <a:endParaRPr lang="ar-EG" sz="2400"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lgn="ctr" rtl="1">
              <a:lnSpc>
                <a:spcPct val="115000"/>
              </a:lnSpc>
              <a:spcAft>
                <a:spcPts val="1200"/>
              </a:spcAft>
            </a:pPr>
            <a:r>
              <a:rPr lang="en-US" sz="2400"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endParaRPr lang="ar-EG" sz="2400"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910" y="1446609"/>
            <a:ext cx="7295745" cy="5241574"/>
          </a:xfrm>
          <a:prstGeom prst="rect">
            <a:avLst/>
          </a:prstGeom>
        </p:spPr>
      </p:pic>
    </p:spTree>
    <p:extLst>
      <p:ext uri="{BB962C8B-B14F-4D97-AF65-F5344CB8AC3E}">
        <p14:creationId xmlns:p14="http://schemas.microsoft.com/office/powerpoint/2010/main" val="801075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1269" y="201703"/>
            <a:ext cx="6615248" cy="4392485"/>
          </a:xfrm>
          <a:prstGeom prst="rect">
            <a:avLst/>
          </a:prstGeom>
        </p:spPr>
        <p:txBody>
          <a:bodyPr wrap="square">
            <a:spAutoFit/>
          </a:bodyPr>
          <a:lstStyle/>
          <a:p>
            <a:pPr algn="r" rtl="1">
              <a:lnSpc>
                <a:spcPct val="107000"/>
              </a:lnSpc>
              <a:spcAft>
                <a:spcPts val="800"/>
              </a:spcAft>
              <a:tabLst>
                <a:tab pos="457200" algn="l"/>
              </a:tabLst>
            </a:pPr>
            <a:r>
              <a:rPr lang="ar-EG"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يتكون </a:t>
            </a:r>
            <a:r>
              <a:rPr lang="ar-EG" sz="2800" b="1" dirty="0">
                <a:solidFill>
                  <a:srgbClr val="FF0000"/>
                </a:solidFill>
                <a:latin typeface="Calibri" panose="020F0502020204030204" pitchFamily="34" charset="0"/>
                <a:ea typeface="Calibri" panose="020F0502020204030204" pitchFamily="34" charset="0"/>
                <a:cs typeface="Calibri" panose="020F0502020204030204" pitchFamily="34" charset="0"/>
              </a:rPr>
              <a:t>البيان وفقاً لهذه الطريقة من ثلاثة أجزاء:</a:t>
            </a:r>
            <a:endPar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rtl="1">
              <a:lnSpc>
                <a:spcPct val="107000"/>
              </a:lnSpc>
              <a:spcAft>
                <a:spcPts val="800"/>
              </a:spcAft>
              <a:buFont typeface="Times New Roman" panose="02020603050405020304" pitchFamily="18" charset="0"/>
              <a:buChar char="-"/>
              <a:tabLst>
                <a:tab pos="457200" algn="l"/>
              </a:tabLst>
            </a:pPr>
            <a:r>
              <a:rPr lang="ar-EG" sz="2600" b="1" dirty="0">
                <a:solidFill>
                  <a:srgbClr val="7030A0"/>
                </a:solidFill>
                <a:latin typeface="Calibri" panose="020F0502020204030204" pitchFamily="34" charset="0"/>
                <a:ea typeface="Calibri" panose="020F0502020204030204" pitchFamily="34" charset="0"/>
                <a:cs typeface="Calibri" panose="020F0502020204030204" pitchFamily="34" charset="0"/>
              </a:rPr>
              <a:t>مقدمة </a:t>
            </a:r>
            <a:r>
              <a:rPr lang="ar-EG" sz="26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البيان</a:t>
            </a:r>
            <a:r>
              <a:rPr lang="en-US" sz="26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r>
              <a:rPr lang="ar-EG" sz="26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lang="en-US" sz="2600" b="1" dirty="0" smtClean="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tabLst>
                <a:tab pos="457200" algn="l"/>
              </a:tabLst>
            </a:pPr>
            <a:r>
              <a:rPr lang="ar-EG" sz="2600" b="1" dirty="0" smtClean="0">
                <a:latin typeface="Calibri" panose="020F0502020204030204" pitchFamily="34" charset="0"/>
                <a:ea typeface="Calibri" panose="020F0502020204030204" pitchFamily="34" charset="0"/>
                <a:cs typeface="Calibri" panose="020F0502020204030204" pitchFamily="34" charset="0"/>
              </a:rPr>
              <a:t>يجب </a:t>
            </a:r>
            <a:r>
              <a:rPr lang="ar-EG" sz="2600" b="1" dirty="0">
                <a:latin typeface="Calibri" panose="020F0502020204030204" pitchFamily="34" charset="0"/>
                <a:ea typeface="Calibri" panose="020F0502020204030204" pitchFamily="34" charset="0"/>
                <a:cs typeface="Calibri" panose="020F0502020204030204" pitchFamily="34" charset="0"/>
              </a:rPr>
              <a:t>أن تتضمن تلخيصاً للقصة كلها ، من خلال معلومات تجيب فيها على خمس تساؤلات ماذا- أين –متى- من – لماذا؟</a:t>
            </a:r>
            <a:endParaRPr lang="en-US" sz="2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rtl="1">
              <a:lnSpc>
                <a:spcPct val="107000"/>
              </a:lnSpc>
              <a:spcAft>
                <a:spcPts val="800"/>
              </a:spcAft>
              <a:buFont typeface="Times New Roman" panose="02020603050405020304" pitchFamily="18" charset="0"/>
              <a:buChar char="-"/>
              <a:tabLst>
                <a:tab pos="457200" algn="l"/>
              </a:tabLst>
            </a:pPr>
            <a:r>
              <a:rPr lang="ar-EG" sz="2600" b="1" dirty="0">
                <a:solidFill>
                  <a:srgbClr val="7030A0"/>
                </a:solidFill>
                <a:latin typeface="Calibri" panose="020F0502020204030204" pitchFamily="34" charset="0"/>
                <a:ea typeface="Calibri" panose="020F0502020204030204" pitchFamily="34" charset="0"/>
                <a:cs typeface="Calibri" panose="020F0502020204030204" pitchFamily="34" charset="0"/>
              </a:rPr>
              <a:t>متن البيان </a:t>
            </a:r>
            <a:r>
              <a:rPr lang="en-US" sz="2600"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p>
          <a:p>
            <a:pPr algn="just" rtl="1">
              <a:lnSpc>
                <a:spcPct val="107000"/>
              </a:lnSpc>
              <a:spcAft>
                <a:spcPts val="800"/>
              </a:spcAft>
              <a:tabLst>
                <a:tab pos="457200" algn="l"/>
              </a:tabLst>
            </a:pPr>
            <a:r>
              <a:rPr lang="ar-EG" sz="2400" b="1" dirty="0" smtClean="0">
                <a:latin typeface="Calibri" panose="020F0502020204030204" pitchFamily="34" charset="0"/>
                <a:ea typeface="Calibri" panose="020F0502020204030204" pitchFamily="34" charset="0"/>
                <a:cs typeface="Calibri" panose="020F0502020204030204" pitchFamily="34" charset="0"/>
              </a:rPr>
              <a:t>يجب </a:t>
            </a:r>
            <a:r>
              <a:rPr lang="ar-EG" sz="2400" b="1" dirty="0">
                <a:latin typeface="Calibri" panose="020F0502020204030204" pitchFamily="34" charset="0"/>
                <a:ea typeface="Calibri" panose="020F0502020204030204" pitchFamily="34" charset="0"/>
                <a:cs typeface="Calibri" panose="020F0502020204030204" pitchFamily="34" charset="0"/>
              </a:rPr>
              <a:t>أن يشتمل على </a:t>
            </a:r>
            <a:r>
              <a:rPr lang="ar-EG" sz="2400" b="1" dirty="0" smtClean="0">
                <a:latin typeface="Calibri" panose="020F0502020204030204" pitchFamily="34" charset="0"/>
                <a:ea typeface="Calibri" panose="020F0502020204030204" pitchFamily="34" charset="0"/>
                <a:cs typeface="Calibri" panose="020F0502020204030204" pitchFamily="34" charset="0"/>
              </a:rPr>
              <a:t>تفاصيل </a:t>
            </a:r>
            <a:r>
              <a:rPr lang="ar-EG" sz="2400" b="1" dirty="0" smtClean="0">
                <a:latin typeface="Calibri" panose="020F0502020204030204" pitchFamily="34" charset="0"/>
                <a:ea typeface="Calibri" panose="020F0502020204030204" pitchFamily="34" charset="0"/>
                <a:cs typeface="Calibri" panose="020F0502020204030204" pitchFamily="34" charset="0"/>
              </a:rPr>
              <a:t>ذلك </a:t>
            </a:r>
            <a:r>
              <a:rPr lang="ar-EG" sz="2400" b="1" dirty="0">
                <a:latin typeface="Calibri" panose="020F0502020204030204" pitchFamily="34" charset="0"/>
                <a:ea typeface="Calibri" panose="020F0502020204030204" pitchFamily="34" charset="0"/>
                <a:cs typeface="Calibri" panose="020F0502020204030204" pitchFamily="34" charset="0"/>
              </a:rPr>
              <a:t>بنفس طريقة الهرم </a:t>
            </a:r>
            <a:endParaRPr lang="ar-EG" sz="2400" b="1" dirty="0" smtClean="0">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tabLst>
                <a:tab pos="457200" algn="l"/>
              </a:tabLst>
            </a:pPr>
            <a:r>
              <a:rPr lang="ar-EG" sz="2400" b="1" dirty="0" smtClean="0">
                <a:latin typeface="Calibri" panose="020F0502020204030204" pitchFamily="34" charset="0"/>
                <a:ea typeface="Calibri" panose="020F0502020204030204" pitchFamily="34" charset="0"/>
                <a:cs typeface="Calibri" panose="020F0502020204030204" pitchFamily="34" charset="0"/>
              </a:rPr>
              <a:t>( </a:t>
            </a:r>
            <a:r>
              <a:rPr lang="ar-EG" sz="2400" b="1" dirty="0">
                <a:latin typeface="Calibri" panose="020F0502020204030204" pitchFamily="34" charset="0"/>
                <a:ea typeface="Calibri" panose="020F0502020204030204" pitchFamily="34" charset="0"/>
                <a:cs typeface="Calibri" panose="020F0502020204030204" pitchFamily="34" charset="0"/>
              </a:rPr>
              <a:t>الأهم – فالمهم – فالأقل أهمية) </a:t>
            </a:r>
            <a:r>
              <a:rPr lang="ar-EG" sz="2400" b="1" dirty="0" smtClean="0">
                <a:latin typeface="Calibri" panose="020F0502020204030204" pitchFamily="34" charset="0"/>
                <a:ea typeface="Calibri" panose="020F0502020204030204" pitchFamily="34" charset="0"/>
                <a:cs typeface="Calibri" panose="020F0502020204030204" pitchFamily="34" charset="0"/>
              </a:rPr>
              <a:t>صيل </a:t>
            </a:r>
            <a:r>
              <a:rPr lang="ar-EG" sz="2400" b="1" dirty="0">
                <a:latin typeface="Calibri" panose="020F0502020204030204" pitchFamily="34" charset="0"/>
                <a:ea typeface="Calibri" panose="020F0502020204030204" pitchFamily="34" charset="0"/>
                <a:cs typeface="Calibri" panose="020F0502020204030204" pitchFamily="34" charset="0"/>
              </a:rPr>
              <a:t>القصة الخبرية المختصرة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251269" y="4651180"/>
            <a:ext cx="6662601" cy="1874488"/>
          </a:xfrm>
          <a:prstGeom prst="rect">
            <a:avLst/>
          </a:prstGeom>
        </p:spPr>
        <p:txBody>
          <a:bodyPr wrap="square">
            <a:spAutoFit/>
          </a:bodyPr>
          <a:lstStyle/>
          <a:p>
            <a:pPr marL="342900" marR="0" lvl="0" indent="-342900" algn="just" rtl="1">
              <a:lnSpc>
                <a:spcPct val="107000"/>
              </a:lnSpc>
              <a:spcBef>
                <a:spcPts val="0"/>
              </a:spcBef>
              <a:spcAft>
                <a:spcPts val="800"/>
              </a:spcAft>
              <a:buFont typeface="Times New Roman" panose="02020603050405020304" pitchFamily="18" charset="0"/>
              <a:buChar char="-"/>
              <a:tabLst>
                <a:tab pos="457200" algn="l"/>
              </a:tabLst>
            </a:pPr>
            <a:r>
              <a:rPr lang="ar-EG" sz="2600" b="1" dirty="0">
                <a:solidFill>
                  <a:srgbClr val="7030A0"/>
                </a:solidFill>
                <a:latin typeface="Calibri" panose="020F0502020204030204" pitchFamily="34" charset="0"/>
                <a:ea typeface="Calibri" panose="020F0502020204030204" pitchFamily="34" charset="0"/>
                <a:cs typeface="Calibri" panose="020F0502020204030204" pitchFamily="34" charset="0"/>
              </a:rPr>
              <a:t>المعلومات الخلفية </a:t>
            </a:r>
            <a:r>
              <a:rPr lang="en-US" sz="2600" b="1" dirty="0">
                <a:solidFill>
                  <a:srgbClr val="7030A0"/>
                </a:solidFill>
                <a:latin typeface="Calibri" panose="020F0502020204030204" pitchFamily="34" charset="0"/>
                <a:ea typeface="Calibri" panose="020F0502020204030204" pitchFamily="34" charset="0"/>
                <a:cs typeface="Calibri" panose="020F0502020204030204" pitchFamily="34" charset="0"/>
              </a:rPr>
              <a:t>..</a:t>
            </a:r>
          </a:p>
          <a:p>
            <a:pPr marR="0" lvl="0" algn="just" rtl="1">
              <a:lnSpc>
                <a:spcPct val="107000"/>
              </a:lnSpc>
              <a:spcBef>
                <a:spcPts val="0"/>
              </a:spcBef>
              <a:spcAft>
                <a:spcPts val="800"/>
              </a:spcAft>
              <a:tabLst>
                <a:tab pos="457200" algn="l"/>
              </a:tabLst>
            </a:pPr>
            <a:r>
              <a:rPr lang="ar-EG" sz="2600" b="1" dirty="0" smtClean="0">
                <a:latin typeface="Calibri" panose="020F0502020204030204" pitchFamily="34" charset="0"/>
                <a:ea typeface="Calibri" panose="020F0502020204030204" pitchFamily="34" charset="0"/>
                <a:cs typeface="Calibri" panose="020F0502020204030204" pitchFamily="34" charset="0"/>
              </a:rPr>
              <a:t> </a:t>
            </a:r>
            <a:r>
              <a:rPr lang="ar-EG" sz="2500" b="1" dirty="0">
                <a:latin typeface="Calibri" panose="020F0502020204030204" pitchFamily="34" charset="0"/>
                <a:ea typeface="Calibri" panose="020F0502020204030204" pitchFamily="34" charset="0"/>
                <a:cs typeface="Calibri" panose="020F0502020204030204" pitchFamily="34" charset="0"/>
              </a:rPr>
              <a:t>تشتمل على مصادر الحصول على معلومات أكثر عن الموضوع ، مثل</a:t>
            </a:r>
            <a:r>
              <a:rPr lang="ar-SA" sz="2500" b="1" dirty="0">
                <a:latin typeface="Calibri" panose="020F0502020204030204" pitchFamily="34" charset="0"/>
                <a:ea typeface="Calibri" panose="020F0502020204030204" pitchFamily="34" charset="0"/>
                <a:cs typeface="Calibri" panose="020F0502020204030204" pitchFamily="34" charset="0"/>
              </a:rPr>
              <a:t> الموقع الالكتروني للمؤسسة، </a:t>
            </a:r>
            <a:r>
              <a:rPr lang="ar-EG" sz="2500" b="1" dirty="0" smtClean="0">
                <a:latin typeface="Calibri" panose="020F0502020204030204" pitchFamily="34" charset="0"/>
                <a:ea typeface="Calibri" panose="020F0502020204030204" pitchFamily="34" charset="0"/>
                <a:cs typeface="Calibri" panose="020F0502020204030204" pitchFamily="34" charset="0"/>
              </a:rPr>
              <a:t>– </a:t>
            </a:r>
            <a:r>
              <a:rPr lang="ar-EG" sz="2500" b="1" dirty="0">
                <a:latin typeface="Calibri" panose="020F0502020204030204" pitchFamily="34" charset="0"/>
                <a:ea typeface="Calibri" panose="020F0502020204030204" pitchFamily="34" charset="0"/>
                <a:cs typeface="Calibri" panose="020F0502020204030204" pitchFamily="34" charset="0"/>
              </a:rPr>
              <a:t>عناوين مراكز المعلومات ، و هكذا      </a:t>
            </a:r>
            <a:endParaRPr lang="en-US" sz="25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18012" y="201703"/>
            <a:ext cx="5478780" cy="6323965"/>
          </a:xfrm>
          <a:prstGeom prst="rect">
            <a:avLst/>
          </a:prstGeom>
          <a:noFill/>
          <a:ln>
            <a:noFill/>
          </a:ln>
          <a:extLst/>
        </p:spPr>
      </p:pic>
    </p:spTree>
    <p:extLst>
      <p:ext uri="{BB962C8B-B14F-4D97-AF65-F5344CB8AC3E}">
        <p14:creationId xmlns:p14="http://schemas.microsoft.com/office/powerpoint/2010/main" val="1641656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711" y="169816"/>
            <a:ext cx="5290840" cy="6544493"/>
          </a:xfrm>
          <a:prstGeom prst="rect">
            <a:avLst/>
          </a:prstGeom>
        </p:spPr>
      </p:pic>
      <p:grpSp>
        <p:nvGrpSpPr>
          <p:cNvPr id="4" name="Group 3"/>
          <p:cNvGrpSpPr/>
          <p:nvPr/>
        </p:nvGrpSpPr>
        <p:grpSpPr>
          <a:xfrm>
            <a:off x="574766" y="2103347"/>
            <a:ext cx="4467497" cy="3330802"/>
            <a:chOff x="3359214" y="2000008"/>
            <a:chExt cx="2581724" cy="2233296"/>
          </a:xfrm>
          <a:solidFill>
            <a:schemeClr val="bg2"/>
          </a:solidFill>
          <a:scene3d>
            <a:camera prst="orthographicFront"/>
            <a:lightRig rig="flat" dir="t"/>
          </a:scene3d>
        </p:grpSpPr>
        <p:sp>
          <p:nvSpPr>
            <p:cNvPr id="5" name="Hexagon 4"/>
            <p:cNvSpPr/>
            <p:nvPr/>
          </p:nvSpPr>
          <p:spPr>
            <a:xfrm>
              <a:off x="3359214" y="2000008"/>
              <a:ext cx="2581724" cy="2233296"/>
            </a:xfrm>
            <a:prstGeom prst="hexagon">
              <a:avLst>
                <a:gd name="adj" fmla="val 28570"/>
                <a:gd name="vf" fmla="val 11547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Hexagon 4"/>
            <p:cNvSpPr txBox="1"/>
            <p:nvPr/>
          </p:nvSpPr>
          <p:spPr>
            <a:xfrm>
              <a:off x="3787042" y="2370096"/>
              <a:ext cx="1726068" cy="149312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1066800" rtl="1">
                <a:lnSpc>
                  <a:spcPct val="150000"/>
                </a:lnSpc>
                <a:spcBef>
                  <a:spcPct val="0"/>
                </a:spcBef>
                <a:spcAft>
                  <a:spcPct val="35000"/>
                </a:spcAft>
              </a:pPr>
              <a:r>
                <a:rPr lang="ar-EG" sz="24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بيان صادر عن وزارة الصحة المصرية بشأن تطوروات انتشار فيروس كورونا الوبائى </a:t>
              </a:r>
              <a:endParaRPr lang="en-US" sz="2400" kern="12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68586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6" y="710153"/>
            <a:ext cx="11377749" cy="6555641"/>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ar-EG" sz="2400" dirty="0" smtClean="0">
                <a:solidFill>
                  <a:srgbClr val="1C1E21"/>
                </a:solidFill>
                <a:latin typeface="Calibri" panose="020F0502020204030204" pitchFamily="34" charset="0"/>
                <a:cs typeface="Calibri" panose="020F0502020204030204" pitchFamily="34" charset="0"/>
              </a:rPr>
              <a:t>تستخدم </a:t>
            </a:r>
            <a:r>
              <a:rPr lang="ar-EG" sz="2400" dirty="0">
                <a:solidFill>
                  <a:srgbClr val="1C1E21"/>
                </a:solidFill>
                <a:latin typeface="Calibri" panose="020F0502020204030204" pitchFamily="34" charset="0"/>
                <a:cs typeface="Calibri" panose="020F0502020204030204" pitchFamily="34" charset="0"/>
              </a:rPr>
              <a:t>كوسيلة اتصال موجهة إلي الجمهور الداخلي </a:t>
            </a:r>
            <a:r>
              <a:rPr lang="ar-EG" sz="2400" dirty="0" smtClean="0">
                <a:solidFill>
                  <a:srgbClr val="1C1E21"/>
                </a:solidFill>
                <a:latin typeface="Calibri" panose="020F0502020204030204" pitchFamily="34" charset="0"/>
                <a:cs typeface="Calibri" panose="020F0502020204030204" pitchFamily="34" charset="0"/>
              </a:rPr>
              <a:t>والخارجي للمؤسسة </a:t>
            </a:r>
          </a:p>
          <a:p>
            <a:pPr marL="342900" indent="-342900" algn="just" rtl="1">
              <a:lnSpc>
                <a:spcPct val="150000"/>
              </a:lnSpc>
              <a:buFont typeface="Arial" panose="020B0604020202020204" pitchFamily="34" charset="0"/>
              <a:buChar char="•"/>
            </a:pPr>
            <a:r>
              <a:rPr lang="ar-EG" sz="2400" dirty="0" smtClean="0">
                <a:solidFill>
                  <a:srgbClr val="1C1E21"/>
                </a:solidFill>
                <a:latin typeface="Calibri" panose="020F0502020204030204" pitchFamily="34" charset="0"/>
                <a:cs typeface="Calibri" panose="020F0502020204030204" pitchFamily="34" charset="0"/>
              </a:rPr>
              <a:t>ينبغي </a:t>
            </a:r>
            <a:r>
              <a:rPr lang="ar-EG" sz="2400" dirty="0">
                <a:solidFill>
                  <a:srgbClr val="1C1E21"/>
                </a:solidFill>
                <a:latin typeface="Calibri" panose="020F0502020204030204" pitchFamily="34" charset="0"/>
                <a:cs typeface="Calibri" panose="020F0502020204030204" pitchFamily="34" charset="0"/>
              </a:rPr>
              <a:t>أن يتوافر لهذا النوع من النشرات كل المعايير والقواعد الصحفية التي تجعلها صالحة </a:t>
            </a:r>
            <a:r>
              <a:rPr lang="ar-EG" sz="2400" dirty="0" smtClean="0">
                <a:solidFill>
                  <a:srgbClr val="1C1E21"/>
                </a:solidFill>
                <a:latin typeface="Calibri" panose="020F0502020204030204" pitchFamily="34" charset="0"/>
                <a:cs typeface="Calibri" panose="020F0502020204030204" pitchFamily="34" charset="0"/>
              </a:rPr>
              <a:t>للنشر.</a:t>
            </a:r>
            <a:endParaRPr lang="ar-EG" sz="2400" dirty="0">
              <a:solidFill>
                <a:srgbClr val="1C1E21"/>
              </a:solidFill>
              <a:latin typeface="Calibri" panose="020F0502020204030204" pitchFamily="34" charset="0"/>
              <a:cs typeface="Calibri" panose="020F0502020204030204" pitchFamily="34" charset="0"/>
            </a:endParaRPr>
          </a:p>
          <a:p>
            <a:pPr marL="342900" indent="-342900" algn="just" rtl="1">
              <a:lnSpc>
                <a:spcPct val="150000"/>
              </a:lnSpc>
              <a:buFont typeface="Arial" panose="020B0604020202020204" pitchFamily="34" charset="0"/>
              <a:buChar char="•"/>
            </a:pPr>
            <a:r>
              <a:rPr lang="ar-EG" sz="2400" dirty="0">
                <a:solidFill>
                  <a:srgbClr val="1C1E21"/>
                </a:solidFill>
                <a:latin typeface="Calibri" panose="020F0502020204030204" pitchFamily="34" charset="0"/>
                <a:cs typeface="Calibri" panose="020F0502020204030204" pitchFamily="34" charset="0"/>
              </a:rPr>
              <a:t>ومن أمثلتها </a:t>
            </a:r>
            <a:r>
              <a:rPr lang="ar-EG" sz="2400" dirty="0" smtClean="0">
                <a:solidFill>
                  <a:srgbClr val="1C1E21"/>
                </a:solidFill>
                <a:latin typeface="Calibri" panose="020F0502020204030204" pitchFamily="34" charset="0"/>
                <a:cs typeface="Calibri" panose="020F0502020204030204" pitchFamily="34" charset="0"/>
              </a:rPr>
              <a:t>البيانات </a:t>
            </a:r>
            <a:r>
              <a:rPr lang="ar-EG" sz="2400" dirty="0">
                <a:solidFill>
                  <a:srgbClr val="1C1E21"/>
                </a:solidFill>
                <a:latin typeface="Calibri" panose="020F0502020204030204" pitchFamily="34" charset="0"/>
                <a:cs typeface="Calibri" panose="020F0502020204030204" pitchFamily="34" charset="0"/>
              </a:rPr>
              <a:t>التي تصدر في مناسبات معينة بشأن التغييرات التي تطرأ علي الوظائف القيادية في </a:t>
            </a:r>
            <a:r>
              <a:rPr lang="ar-EG" sz="2400" dirty="0" smtClean="0">
                <a:solidFill>
                  <a:srgbClr val="1C1E21"/>
                </a:solidFill>
                <a:latin typeface="Calibri" panose="020F0502020204030204" pitchFamily="34" charset="0"/>
                <a:cs typeface="Calibri" panose="020F0502020204030204" pitchFamily="34" charset="0"/>
              </a:rPr>
              <a:t>المؤسسة , </a:t>
            </a:r>
            <a:r>
              <a:rPr lang="ar-EG" sz="2400" dirty="0">
                <a:solidFill>
                  <a:srgbClr val="1C1E21"/>
                </a:solidFill>
                <a:latin typeface="Calibri" panose="020F0502020204030204" pitchFamily="34" charset="0"/>
                <a:cs typeface="Calibri" panose="020F0502020204030204" pitchFamily="34" charset="0"/>
              </a:rPr>
              <a:t>أو لإبلاغ العاملين بتطورات وتعليمات محددة.</a:t>
            </a:r>
          </a:p>
          <a:p>
            <a:pPr marL="342900" indent="-342900" algn="just" rtl="1">
              <a:lnSpc>
                <a:spcPct val="150000"/>
              </a:lnSpc>
              <a:buFont typeface="Arial" panose="020B0604020202020204" pitchFamily="34" charset="0"/>
              <a:buChar char="•"/>
            </a:pPr>
            <a:r>
              <a:rPr lang="ar-EG" sz="2400" dirty="0" smtClean="0">
                <a:solidFill>
                  <a:srgbClr val="1C1E21"/>
                </a:solidFill>
                <a:latin typeface="Calibri" panose="020F0502020204030204" pitchFamily="34" charset="0"/>
                <a:cs typeface="Calibri" panose="020F0502020204030204" pitchFamily="34" charset="0"/>
              </a:rPr>
              <a:t>تستخدم هذه </a:t>
            </a:r>
            <a:r>
              <a:rPr lang="ar-EG" sz="2400" dirty="0">
                <a:solidFill>
                  <a:srgbClr val="1C1E21"/>
                </a:solidFill>
                <a:latin typeface="Calibri" panose="020F0502020204030204" pitchFamily="34" charset="0"/>
                <a:cs typeface="Calibri" panose="020F0502020204030204" pitchFamily="34" charset="0"/>
              </a:rPr>
              <a:t>النشرات للاتصال بقادة الرأي في المجتمع المحلي, ويفضل في هذه الحالة إرسالها إليهم بالبريد إلي منازلهم.</a:t>
            </a:r>
          </a:p>
          <a:p>
            <a:pPr marL="342900" indent="-342900" algn="just" rtl="1">
              <a:lnSpc>
                <a:spcPct val="150000"/>
              </a:lnSpc>
              <a:buFont typeface="Arial" panose="020B0604020202020204" pitchFamily="34" charset="0"/>
              <a:buChar char="•"/>
            </a:pPr>
            <a:r>
              <a:rPr lang="ar-EG" sz="2400" dirty="0">
                <a:solidFill>
                  <a:srgbClr val="1C1E21"/>
                </a:solidFill>
                <a:latin typeface="Calibri" panose="020F0502020204030204" pitchFamily="34" charset="0"/>
                <a:cs typeface="Calibri" panose="020F0502020204030204" pitchFamily="34" charset="0"/>
              </a:rPr>
              <a:t>وتتناول النشرة غالبا  موضوعا  واحدا  في صفحات قليلة مطوية تسلم للأفراد باليد أو ترسل بالبريد</a:t>
            </a:r>
            <a:r>
              <a:rPr lang="ar-EG" sz="2400" dirty="0" smtClean="0">
                <a:solidFill>
                  <a:srgbClr val="1C1E21"/>
                </a:solidFill>
                <a:latin typeface="Calibri" panose="020F0502020204030204" pitchFamily="34" charset="0"/>
                <a:cs typeface="Calibri" panose="020F0502020204030204" pitchFamily="34" charset="0"/>
              </a:rPr>
              <a:t>..</a:t>
            </a:r>
          </a:p>
          <a:p>
            <a:pPr marL="342900" indent="-342900" algn="just" rtl="1">
              <a:lnSpc>
                <a:spcPct val="150000"/>
              </a:lnSpc>
              <a:buFont typeface="Arial" panose="020B0604020202020204" pitchFamily="34" charset="0"/>
              <a:buChar char="•"/>
            </a:pPr>
            <a:r>
              <a:rPr lang="ar-EG" sz="2400" dirty="0" smtClean="0">
                <a:solidFill>
                  <a:srgbClr val="1C1E21"/>
                </a:solidFill>
                <a:latin typeface="Calibri" panose="020F0502020204030204" pitchFamily="34" charset="0"/>
                <a:cs typeface="Calibri" panose="020F0502020204030204" pitchFamily="34" charset="0"/>
              </a:rPr>
              <a:t> </a:t>
            </a:r>
            <a:r>
              <a:rPr lang="ar-EG" sz="2400" dirty="0">
                <a:solidFill>
                  <a:srgbClr val="1C1E21"/>
                </a:solidFill>
                <a:latin typeface="Calibri" panose="020F0502020204030204" pitchFamily="34" charset="0"/>
                <a:cs typeface="Calibri" panose="020F0502020204030204" pitchFamily="34" charset="0"/>
              </a:rPr>
              <a:t>وتحتاج </a:t>
            </a:r>
            <a:r>
              <a:rPr lang="ar-EG" sz="2400" dirty="0" smtClean="0">
                <a:solidFill>
                  <a:srgbClr val="1C1E21"/>
                </a:solidFill>
                <a:latin typeface="Calibri" panose="020F0502020204030204" pitchFamily="34" charset="0"/>
                <a:cs typeface="Calibri" panose="020F0502020204030204" pitchFamily="34" charset="0"/>
              </a:rPr>
              <a:t>المنظمات </a:t>
            </a:r>
            <a:r>
              <a:rPr lang="ar-EG" sz="2400" dirty="0">
                <a:solidFill>
                  <a:srgbClr val="1C1E21"/>
                </a:solidFill>
                <a:latin typeface="Calibri" panose="020F0502020204030204" pitchFamily="34" charset="0"/>
                <a:cs typeface="Calibri" panose="020F0502020204030204" pitchFamily="34" charset="0"/>
              </a:rPr>
              <a:t>التجارية إلي النشرات والكتيبات لشرح برنامج جديد, أو بيان أسلوب تقديم الخدمة أو السلعة بشكل يختلف عما اعتاده </a:t>
            </a:r>
            <a:r>
              <a:rPr lang="ar-EG" sz="2400" dirty="0" smtClean="0">
                <a:solidFill>
                  <a:srgbClr val="1C1E21"/>
                </a:solidFill>
                <a:latin typeface="Calibri" panose="020F0502020204030204" pitchFamily="34" charset="0"/>
                <a:cs typeface="Calibri" panose="020F0502020204030204" pitchFamily="34" charset="0"/>
              </a:rPr>
              <a:t>العملاء.</a:t>
            </a:r>
          </a:p>
          <a:p>
            <a:pPr marL="342900" indent="-342900" algn="just" rtl="1">
              <a:lnSpc>
                <a:spcPct val="150000"/>
              </a:lnSpc>
              <a:buFont typeface="Arial" panose="020B0604020202020204" pitchFamily="34" charset="0"/>
              <a:buChar char="•"/>
            </a:pPr>
            <a:r>
              <a:rPr lang="ar-EG" sz="2400" dirty="0" smtClean="0">
                <a:solidFill>
                  <a:srgbClr val="1C1E21"/>
                </a:solidFill>
                <a:latin typeface="Calibri" panose="020F0502020204030204" pitchFamily="34" charset="0"/>
                <a:cs typeface="Calibri" panose="020F0502020204030204" pitchFamily="34" charset="0"/>
              </a:rPr>
              <a:t>وتتميز </a:t>
            </a:r>
            <a:r>
              <a:rPr lang="ar-EG" sz="2400" dirty="0">
                <a:solidFill>
                  <a:srgbClr val="1C1E21"/>
                </a:solidFill>
                <a:latin typeface="Calibri" panose="020F0502020204030204" pitchFamily="34" charset="0"/>
                <a:cs typeface="Calibri" panose="020F0502020204030204" pitchFamily="34" charset="0"/>
              </a:rPr>
              <a:t>هذه المطبوعات بانخفاض التكلفة وإمكانية إنتاجها بشكل سريع نسبيا , كما أنها يمكن أن تترك انطباعا  جيدا  عند القراء إذا أحسن إعدادها.</a:t>
            </a:r>
          </a:p>
          <a:p>
            <a:r>
              <a:rPr lang="ar-EG" sz="2400" dirty="0">
                <a:solidFill>
                  <a:srgbClr val="1C1E2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ar-EG" sz="2400" i="0" dirty="0">
              <a:solidFill>
                <a:srgbClr val="1C1E2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4475171" y="186933"/>
            <a:ext cx="3764172" cy="523220"/>
          </a:xfrm>
          <a:prstGeom prst="rect">
            <a:avLst/>
          </a:prstGeom>
        </p:spPr>
        <p:txBody>
          <a:bodyPr wrap="none">
            <a:spAutoFit/>
          </a:bodyPr>
          <a:lstStyle/>
          <a:p>
            <a:pPr algn="ctr" rtl="1"/>
            <a:r>
              <a:rPr lang="ar-EG"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النشرات</a:t>
            </a: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EG"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الإعلامية والإعلانية </a:t>
            </a:r>
            <a:endParaRPr lang="en-US"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968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835" y="466805"/>
            <a:ext cx="10750730" cy="5509200"/>
          </a:xfrm>
          <a:prstGeom prst="rect">
            <a:avLst/>
          </a:prstGeom>
        </p:spPr>
        <p:txBody>
          <a:bodyPr wrap="square">
            <a:spAutoFit/>
          </a:bodyPr>
          <a:lstStyle/>
          <a:p>
            <a:pPr algn="ctr" rtl="1"/>
            <a:r>
              <a:rPr lang="ar-EG" sz="32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وهناك بعض الاعتبارات التي ينبغي مراعاتها عند </a:t>
            </a:r>
            <a:r>
              <a:rPr lang="ar-EG" sz="320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استخدام </a:t>
            </a:r>
            <a:r>
              <a:rPr lang="ar-EG" sz="32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النشرات والكتيبات وهي</a:t>
            </a:r>
            <a:r>
              <a:rPr lang="ar-EG" sz="320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r" rtl="1"/>
            <a:endParaRPr lang="ar-EG" sz="3200" dirty="0">
              <a:solidFill>
                <a:srgbClr val="1C1E21"/>
              </a:solidFill>
              <a:latin typeface="Calibri" panose="020F0502020204030204" pitchFamily="34" charset="0"/>
              <a:cs typeface="Calibri" panose="020F0502020204030204" pitchFamily="34" charset="0"/>
            </a:endParaRPr>
          </a:p>
          <a:p>
            <a:pPr marL="457200" indent="-457200" algn="just" rtl="1">
              <a:buFont typeface="Arial" panose="020B0604020202020204" pitchFamily="34" charset="0"/>
              <a:buChar char="•"/>
            </a:pPr>
            <a:r>
              <a:rPr lang="ar-EG" sz="3200" dirty="0" smtClean="0">
                <a:solidFill>
                  <a:srgbClr val="1C1E21"/>
                </a:solidFill>
                <a:latin typeface="Calibri" panose="020F0502020204030204" pitchFamily="34" charset="0"/>
                <a:cs typeface="Calibri" panose="020F0502020204030204" pitchFamily="34" charset="0"/>
              </a:rPr>
              <a:t>لابد </a:t>
            </a:r>
            <a:r>
              <a:rPr lang="ar-EG" sz="3200" dirty="0">
                <a:solidFill>
                  <a:srgbClr val="1C1E21"/>
                </a:solidFill>
                <a:latin typeface="Calibri" panose="020F0502020204030204" pitchFamily="34" charset="0"/>
                <a:cs typeface="Calibri" panose="020F0502020204030204" pitchFamily="34" charset="0"/>
              </a:rPr>
              <a:t>أن تكون هناك ضرورة ملحة لعمل نشرة أو كتيب.. فالنشرات أو الكتيبات ليست هدفا  في حد ذاتها, ولكنها وسيلة لتحقيق هدف معين, وهذا الهدف تحدده الضرورة الملحة التي تحس بها إدارة العلاقات العامة.</a:t>
            </a:r>
          </a:p>
          <a:p>
            <a:pPr marL="457200" indent="-457200" algn="just" rtl="1">
              <a:buFont typeface="Arial" panose="020B0604020202020204" pitchFamily="34" charset="0"/>
              <a:buChar char="•"/>
            </a:pPr>
            <a:r>
              <a:rPr lang="ar-EG" sz="3200" dirty="0">
                <a:solidFill>
                  <a:srgbClr val="1C1E21"/>
                </a:solidFill>
                <a:latin typeface="Calibri" panose="020F0502020204030204" pitchFamily="34" charset="0"/>
                <a:cs typeface="Calibri" panose="020F0502020204030204" pitchFamily="34" charset="0"/>
              </a:rPr>
              <a:t> </a:t>
            </a:r>
            <a:r>
              <a:rPr lang="ar-EG" sz="3200" dirty="0" smtClean="0">
                <a:solidFill>
                  <a:srgbClr val="1C1E21"/>
                </a:solidFill>
                <a:latin typeface="Calibri" panose="020F0502020204030204" pitchFamily="34" charset="0"/>
                <a:cs typeface="Calibri" panose="020F0502020204030204" pitchFamily="34" charset="0"/>
              </a:rPr>
              <a:t>على إدارة </a:t>
            </a:r>
            <a:r>
              <a:rPr lang="ar-EG" sz="3200" dirty="0">
                <a:solidFill>
                  <a:srgbClr val="1C1E21"/>
                </a:solidFill>
                <a:latin typeface="Calibri" panose="020F0502020204030204" pitchFamily="34" charset="0"/>
                <a:cs typeface="Calibri" panose="020F0502020204030204" pitchFamily="34" charset="0"/>
              </a:rPr>
              <a:t>العلاقات العامة </a:t>
            </a:r>
            <a:r>
              <a:rPr lang="ar-EG" sz="3200" dirty="0" smtClean="0">
                <a:solidFill>
                  <a:srgbClr val="1C1E21"/>
                </a:solidFill>
                <a:latin typeface="Calibri" panose="020F0502020204030204" pitchFamily="34" charset="0"/>
                <a:cs typeface="Calibri" panose="020F0502020204030204" pitchFamily="34" charset="0"/>
              </a:rPr>
              <a:t>بعد </a:t>
            </a:r>
            <a:r>
              <a:rPr lang="ar-EG" sz="3200" dirty="0">
                <a:solidFill>
                  <a:srgbClr val="1C1E21"/>
                </a:solidFill>
                <a:latin typeface="Calibri" panose="020F0502020204030204" pitchFamily="34" charset="0"/>
                <a:cs typeface="Calibri" panose="020F0502020204030204" pitchFamily="34" charset="0"/>
              </a:rPr>
              <a:t>إنتاج كل نشرة أو كتيب أن تخضع هذه العملية لعملية تقويم تكون أساسا </a:t>
            </a:r>
            <a:r>
              <a:rPr lang="ar-EG" sz="3200" dirty="0" smtClean="0">
                <a:solidFill>
                  <a:srgbClr val="1C1E21"/>
                </a:solidFill>
                <a:latin typeface="Calibri" panose="020F0502020204030204" pitchFamily="34" charset="0"/>
                <a:cs typeface="Calibri" panose="020F0502020204030204" pitchFamily="34" charset="0"/>
              </a:rPr>
              <a:t>لاتخاذ </a:t>
            </a:r>
            <a:r>
              <a:rPr lang="ar-EG" sz="3200" dirty="0">
                <a:solidFill>
                  <a:srgbClr val="1C1E21"/>
                </a:solidFill>
                <a:latin typeface="Calibri" panose="020F0502020204030204" pitchFamily="34" charset="0"/>
                <a:cs typeface="Calibri" panose="020F0502020204030204" pitchFamily="34" charset="0"/>
              </a:rPr>
              <a:t>القرار بإنتاج المزيد أو الاقتصار علي ما تم إصداره.</a:t>
            </a:r>
          </a:p>
          <a:p>
            <a:pPr marL="457200" indent="-457200" algn="just" rtl="1">
              <a:buFont typeface="Arial" panose="020B0604020202020204" pitchFamily="34" charset="0"/>
              <a:buChar char="•"/>
            </a:pPr>
            <a:r>
              <a:rPr lang="ar-EG" sz="3200" dirty="0" smtClean="0">
                <a:solidFill>
                  <a:srgbClr val="1C1E21"/>
                </a:solidFill>
                <a:latin typeface="Calibri" panose="020F0502020204030204" pitchFamily="34" charset="0"/>
                <a:cs typeface="Calibri" panose="020F0502020204030204" pitchFamily="34" charset="0"/>
              </a:rPr>
              <a:t>ينبغي </a:t>
            </a:r>
            <a:r>
              <a:rPr lang="ar-EG" sz="3200" dirty="0">
                <a:solidFill>
                  <a:srgbClr val="1C1E21"/>
                </a:solidFill>
                <a:latin typeface="Calibri" panose="020F0502020204030204" pitchFamily="34" charset="0"/>
                <a:cs typeface="Calibri" panose="020F0502020204030204" pitchFamily="34" charset="0"/>
              </a:rPr>
              <a:t>أن تحدد إدارة العلاقات العامة العمر الزمني لكل نشرة أو كتيب, وذلك لمسايرة مضمون النشر, لآخر التطورات التي يهم الهيئة إعلام جماهيرها بها.</a:t>
            </a:r>
            <a:endParaRPr lang="ar-EG" sz="3200" i="0" dirty="0">
              <a:solidFill>
                <a:srgbClr val="1C1E2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577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oha\Desktop\1e813550-0956-4bb2-885f-7cf7e3c42edf.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42" t="12508" r="10934" b="13473"/>
          <a:stretch/>
        </p:blipFill>
        <p:spPr bwMode="auto">
          <a:xfrm>
            <a:off x="4158815" y="2290507"/>
            <a:ext cx="3955223" cy="18916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p:nvPr/>
        </p:nvSpPr>
        <p:spPr>
          <a:xfrm>
            <a:off x="3933923" y="4651220"/>
            <a:ext cx="4180115" cy="707886"/>
          </a:xfrm>
          <a:prstGeom prst="rect">
            <a:avLst/>
          </a:prstGeom>
          <a:noFill/>
        </p:spPr>
        <p:txBody>
          <a:bodyPr wrap="square" rtlCol="0">
            <a:spAutoFit/>
          </a:bodyPr>
          <a:lstStyle/>
          <a:p>
            <a:pPr algn="ctr" rtl="1"/>
            <a:r>
              <a:rPr lang="en-US" sz="40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Dr</a:t>
            </a:r>
            <a:r>
              <a:rPr lang="en-US"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Noha </a:t>
            </a:r>
            <a:r>
              <a:rPr lang="en-US" sz="4000" b="1" dirty="0" err="1"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Abdelmoaty</a:t>
            </a:r>
            <a:endParaRPr lang="en-US" sz="40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4836795" y="1225001"/>
            <a:ext cx="2374369" cy="830997"/>
          </a:xfrm>
          <a:prstGeom prst="rect">
            <a:avLst/>
          </a:prstGeom>
        </p:spPr>
        <p:txBody>
          <a:bodyPr wrap="none">
            <a:spAutoFit/>
          </a:bodyPr>
          <a:lstStyle/>
          <a:p>
            <a:pPr algn="r"/>
            <a:r>
              <a:rPr lang="ar-EG" altLang="ar-EG" sz="4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شكراً لكم..</a:t>
            </a:r>
            <a:endPar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6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7600" y="1204718"/>
            <a:ext cx="8534400" cy="5513945"/>
          </a:xfrm>
          <a:prstGeom prst="rect">
            <a:avLst/>
          </a:prstGeom>
        </p:spPr>
        <p:txBody>
          <a:bodyPr wrap="square">
            <a:spAutoFit/>
          </a:bodyPr>
          <a:lstStyle/>
          <a:p>
            <a:pPr marL="457200" marR="0" algn="just" rtl="1">
              <a:lnSpc>
                <a:spcPct val="115000"/>
              </a:lnSpc>
              <a:spcBef>
                <a:spcPts val="0"/>
              </a:spcBef>
              <a:spcAft>
                <a:spcPts val="0"/>
              </a:spcAft>
            </a:pPr>
            <a:r>
              <a:rPr lang="ar-SY" sz="2800" b="1" dirty="0" smtClean="0">
                <a:latin typeface="Calibri" panose="020F0502020204030204" pitchFamily="34" charset="0"/>
                <a:ea typeface="Calibri" panose="020F0502020204030204" pitchFamily="34" charset="0"/>
                <a:cs typeface="Calibri" panose="020F0502020204030204" pitchFamily="34" charset="0"/>
              </a:rPr>
              <a:t>العلاقات </a:t>
            </a:r>
            <a:r>
              <a:rPr lang="ar-SY" sz="2800" b="1" dirty="0">
                <a:latin typeface="Calibri" panose="020F0502020204030204" pitchFamily="34" charset="0"/>
                <a:ea typeface="Calibri" panose="020F0502020204030204" pitchFamily="34" charset="0"/>
                <a:cs typeface="Calibri" panose="020F0502020204030204" pitchFamily="34" charset="0"/>
              </a:rPr>
              <a:t>العامة</a:t>
            </a:r>
            <a:r>
              <a:rPr lang="ar-SY" sz="2800" dirty="0">
                <a:latin typeface="Calibri" panose="020F0502020204030204" pitchFamily="34" charset="0"/>
                <a:ea typeface="Calibri" panose="020F0502020204030204" pitchFamily="34" charset="0"/>
                <a:cs typeface="Calibri" panose="020F0502020204030204" pitchFamily="34" charset="0"/>
              </a:rPr>
              <a:t> في المؤتمرات أصبحت دعامة أساسية من دعامات نجاح المؤتمرات وتحقيق أهدافها المختلفة , وإذا كان الخبراء قد اعتبروا العلاقات العامة الدعامة الرابعة بالإضافة إلى الإنتاج والتوزيع والتمويل بالنسبة للمؤسسات </a:t>
            </a:r>
            <a:r>
              <a:rPr lang="ar-EG" sz="2800" dirty="0" smtClean="0">
                <a:latin typeface="Calibri" panose="020F0502020204030204" pitchFamily="34" charset="0"/>
                <a:ea typeface="Calibri" panose="020F0502020204030204" pitchFamily="34" charset="0"/>
                <a:cs typeface="Calibri" panose="020F0502020204030204" pitchFamily="34" charset="0"/>
              </a:rPr>
              <a:t>والمنشآت </a:t>
            </a:r>
            <a:r>
              <a:rPr lang="ar-SY" sz="2800" dirty="0" smtClean="0">
                <a:latin typeface="Calibri" panose="020F0502020204030204" pitchFamily="34" charset="0"/>
                <a:ea typeface="Calibri" panose="020F0502020204030204" pitchFamily="34" charset="0"/>
                <a:cs typeface="Calibri" panose="020F0502020204030204" pitchFamily="34" charset="0"/>
              </a:rPr>
              <a:t>, </a:t>
            </a:r>
            <a:r>
              <a:rPr lang="ar-SY" sz="2800" dirty="0">
                <a:latin typeface="Calibri" panose="020F0502020204030204" pitchFamily="34" charset="0"/>
                <a:ea typeface="Calibri" panose="020F0502020204030204" pitchFamily="34" charset="0"/>
                <a:cs typeface="Calibri" panose="020F0502020204030204" pitchFamily="34" charset="0"/>
              </a:rPr>
              <a:t>فإن العلاقات العامة دعامة من دعامات المؤتمرات وعليها يتوقف نجاح المؤتمرات أو فشله وعليها أيضاً تقع مسؤولية إدارة المؤتمر من </a:t>
            </a:r>
            <a:r>
              <a:rPr lang="ar-SY" sz="2800" dirty="0" smtClean="0">
                <a:latin typeface="Calibri" panose="020F0502020204030204" pitchFamily="34" charset="0"/>
                <a:ea typeface="Calibri" panose="020F0502020204030204" pitchFamily="34" charset="0"/>
                <a:cs typeface="Calibri" panose="020F0502020204030204" pitchFamily="34" charset="0"/>
              </a:rPr>
              <a:t>بداي</a:t>
            </a:r>
            <a:r>
              <a:rPr lang="ar-EG" sz="2800" dirty="0" smtClean="0">
                <a:latin typeface="Calibri" panose="020F0502020204030204" pitchFamily="34" charset="0"/>
                <a:ea typeface="Calibri" panose="020F0502020204030204" pitchFamily="34" charset="0"/>
                <a:cs typeface="Calibri" panose="020F0502020204030204" pitchFamily="34" charset="0"/>
              </a:rPr>
              <a:t>ته </a:t>
            </a:r>
            <a:r>
              <a:rPr lang="ar-SY" sz="2800" dirty="0" smtClean="0">
                <a:latin typeface="Calibri" panose="020F0502020204030204" pitchFamily="34" charset="0"/>
                <a:ea typeface="Calibri" panose="020F0502020204030204" pitchFamily="34" charset="0"/>
                <a:cs typeface="Calibri" panose="020F0502020204030204" pitchFamily="34" charset="0"/>
              </a:rPr>
              <a:t>وحتى </a:t>
            </a:r>
            <a:r>
              <a:rPr lang="ar-SY" sz="2800" dirty="0" smtClean="0">
                <a:latin typeface="Calibri" panose="020F0502020204030204" pitchFamily="34" charset="0"/>
                <a:ea typeface="Calibri" panose="020F0502020204030204" pitchFamily="34" charset="0"/>
                <a:cs typeface="Calibri" panose="020F0502020204030204" pitchFamily="34" charset="0"/>
              </a:rPr>
              <a:t>انتها</a:t>
            </a:r>
            <a:r>
              <a:rPr lang="ar-EG" sz="2800" dirty="0" smtClean="0">
                <a:latin typeface="Calibri" panose="020F0502020204030204" pitchFamily="34" charset="0"/>
                <a:ea typeface="Calibri" panose="020F0502020204030204" pitchFamily="34" charset="0"/>
                <a:cs typeface="Calibri" panose="020F0502020204030204" pitchFamily="34" charset="0"/>
              </a:rPr>
              <a:t>ءة </a:t>
            </a:r>
            <a:r>
              <a:rPr lang="ar-SY" sz="2800" dirty="0" smtClean="0">
                <a:latin typeface="Calibri" panose="020F0502020204030204" pitchFamily="34" charset="0"/>
                <a:ea typeface="Calibri" panose="020F0502020204030204" pitchFamily="34" charset="0"/>
                <a:cs typeface="Calibri" panose="020F0502020204030204" pitchFamily="34" charset="0"/>
              </a:rPr>
              <a:t>بهدف </a:t>
            </a:r>
            <a:r>
              <a:rPr lang="ar-SY" sz="2800" dirty="0">
                <a:latin typeface="Calibri" panose="020F0502020204030204" pitchFamily="34" charset="0"/>
                <a:ea typeface="Calibri" panose="020F0502020204030204" pitchFamily="34" charset="0"/>
                <a:cs typeface="Calibri" panose="020F0502020204030204" pitchFamily="34" charset="0"/>
              </a:rPr>
              <a:t>متابعة وتسهيل تحقيق الأهداف </a:t>
            </a:r>
            <a:r>
              <a:rPr lang="ar-SY" sz="2800" dirty="0" smtClean="0">
                <a:latin typeface="Calibri" panose="020F0502020204030204" pitchFamily="34" charset="0"/>
                <a:ea typeface="Calibri" panose="020F0502020204030204" pitchFamily="34" charset="0"/>
                <a:cs typeface="Calibri" panose="020F0502020204030204" pitchFamily="34" charset="0"/>
              </a:rPr>
              <a:t>التي </a:t>
            </a:r>
            <a:r>
              <a:rPr lang="ar-EG" sz="2800" dirty="0" smtClean="0">
                <a:latin typeface="Calibri" panose="020F0502020204030204" pitchFamily="34" charset="0"/>
                <a:ea typeface="Calibri" panose="020F0502020204030204" pitchFamily="34" charset="0"/>
                <a:cs typeface="Calibri" panose="020F0502020204030204" pitchFamily="34" charset="0"/>
              </a:rPr>
              <a:t>سعى لها </a:t>
            </a:r>
            <a:r>
              <a:rPr lang="ar-SY" sz="2800" dirty="0" smtClean="0">
                <a:latin typeface="Calibri" panose="020F0502020204030204" pitchFamily="34" charset="0"/>
                <a:ea typeface="Calibri" panose="020F0502020204030204" pitchFamily="34" charset="0"/>
                <a:cs typeface="Calibri" panose="020F0502020204030204" pitchFamily="34" charset="0"/>
              </a:rPr>
              <a:t> المؤتمر.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0"/>
              </a:spcAft>
            </a:pPr>
            <a:r>
              <a:rPr lang="ar-SY" sz="2800" dirty="0" smtClean="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marR="0" algn="just" rtl="1">
              <a:lnSpc>
                <a:spcPct val="115000"/>
              </a:lnSpc>
              <a:spcBef>
                <a:spcPts val="0"/>
              </a:spcBef>
              <a:spcAft>
                <a:spcPts val="0"/>
              </a:spcAft>
            </a:pPr>
            <a:r>
              <a:rPr lang="ar-SY" sz="2800" b="1" dirty="0">
                <a:latin typeface="Calibri" panose="020F0502020204030204" pitchFamily="34" charset="0"/>
                <a:ea typeface="Calibri" panose="020F0502020204030204" pitchFamily="34" charset="0"/>
                <a:cs typeface="Calibri" panose="020F0502020204030204" pitchFamily="34" charset="0"/>
              </a:rPr>
              <a:t>فالمؤتمرات تمثل أحد النشاطات الاتصالية المهمة التي تسهم في تحقيق رأي متجانس بين  المؤسسة وجمهورها وفي تحقيق التعاون بينهما </a:t>
            </a:r>
            <a:r>
              <a:rPr lang="ar-EG" sz="2800" b="1" dirty="0" smtClean="0">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48" y="1493520"/>
            <a:ext cx="3128963" cy="452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p:nvPr/>
        </p:nvSpPr>
        <p:spPr>
          <a:xfrm>
            <a:off x="9000308" y="358038"/>
            <a:ext cx="225552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r>
              <a:rPr lang="ar-EG" sz="4000" b="1" dirty="0" smtClean="0">
                <a:solidFill>
                  <a:srgbClr val="C96F2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مقدمة</a:t>
            </a:r>
            <a:r>
              <a:rPr lang="ar-EG" sz="4000" b="1" dirty="0" smtClean="0">
                <a:solidFill>
                  <a:srgbClr val="C96F2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ar-SA" sz="4000" b="1" dirty="0" smtClean="0">
              <a:solidFill>
                <a:srgbClr val="C96F2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7410567"/>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24"/>
                                        </p:tgtEl>
                                        <p:attrNameLst>
                                          <p:attrName>style.visibility</p:attrName>
                                        </p:attrNameLst>
                                      </p:cBhvr>
                                      <p:to>
                                        <p:strVal val="visible"/>
                                      </p:to>
                                    </p:set>
                                    <p:anim to="" calcmode="lin" valueType="num">
                                      <p:cBhvr>
                                        <p:cTn id="7"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1979023" y="1676400"/>
            <a:ext cx="8534400" cy="4724400"/>
          </a:xfrm>
          <a:prstGeom prst="flowChartPunchedTape">
            <a:avLst/>
          </a:prstGeom>
          <a:gradFill rotWithShape="1">
            <a:gsLst>
              <a:gs pos="0">
                <a:schemeClr val="folHlink"/>
              </a:gs>
              <a:gs pos="50000">
                <a:schemeClr val="bg1"/>
              </a:gs>
              <a:gs pos="100000">
                <a:schemeClr val="folHlink"/>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eaLnBrk="1" hangingPunct="1">
              <a:defRPr/>
            </a:pPr>
            <a:endParaRPr lang="en-US">
              <a:latin typeface="Arial" charset="0"/>
              <a:cs typeface="Arial" charset="0"/>
            </a:endParaRPr>
          </a:p>
        </p:txBody>
      </p:sp>
      <p:sp>
        <p:nvSpPr>
          <p:cNvPr id="3" name="Rectangle 2"/>
          <p:cNvSpPr txBox="1">
            <a:spLocks noChangeArrowheads="1"/>
          </p:cNvSpPr>
          <p:nvPr/>
        </p:nvSpPr>
        <p:spPr>
          <a:xfrm>
            <a:off x="2131423" y="5334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AE" altLang="en-US" sz="4000" b="1" dirty="0" smtClean="0">
                <a:solidFill>
                  <a:schemeClr val="accent6">
                    <a:lumMod val="75000"/>
                  </a:schemeClr>
                </a:solidFill>
                <a:latin typeface="Calibri" panose="020F0502020204030204" pitchFamily="34" charset="0"/>
                <a:cs typeface="Calibri" panose="020F0502020204030204" pitchFamily="34" charset="0"/>
              </a:rPr>
              <a:t>ما</a:t>
            </a:r>
            <a:r>
              <a:rPr lang="ar-EG" altLang="en-US" sz="4000" b="1" dirty="0" smtClean="0">
                <a:solidFill>
                  <a:schemeClr val="accent6">
                    <a:lumMod val="75000"/>
                  </a:schemeClr>
                </a:solidFill>
                <a:latin typeface="Calibri" panose="020F0502020204030204" pitchFamily="34" charset="0"/>
                <a:cs typeface="Calibri" panose="020F0502020204030204" pitchFamily="34" charset="0"/>
              </a:rPr>
              <a:t> تعريف </a:t>
            </a:r>
            <a:r>
              <a:rPr lang="ar-AE" altLang="en-US" sz="4000" b="1" dirty="0" smtClean="0">
                <a:solidFill>
                  <a:schemeClr val="accent6">
                    <a:lumMod val="75000"/>
                  </a:schemeClr>
                </a:solidFill>
                <a:latin typeface="Calibri" panose="020F0502020204030204" pitchFamily="34" charset="0"/>
                <a:cs typeface="Calibri" panose="020F0502020204030204" pitchFamily="34" charset="0"/>
              </a:rPr>
              <a:t> المؤتمر</a:t>
            </a:r>
            <a:r>
              <a:rPr lang="ar-EG" altLang="en-US" sz="4000" b="1" dirty="0" smtClean="0">
                <a:solidFill>
                  <a:schemeClr val="accent6">
                    <a:lumMod val="75000"/>
                  </a:schemeClr>
                </a:solidFill>
                <a:latin typeface="Calibri" panose="020F0502020204030204" pitchFamily="34" charset="0"/>
                <a:cs typeface="Calibri" panose="020F0502020204030204" pitchFamily="34" charset="0"/>
              </a:rPr>
              <a:t>؟</a:t>
            </a:r>
            <a:r>
              <a:rPr lang="ar-AE" altLang="en-US" sz="4000" dirty="0" smtClean="0">
                <a:solidFill>
                  <a:schemeClr val="accent6">
                    <a:lumMod val="75000"/>
                  </a:schemeClr>
                </a:solidFill>
                <a:latin typeface="Calibri" panose="020F0502020204030204" pitchFamily="34" charset="0"/>
                <a:cs typeface="Calibri" panose="020F0502020204030204" pitchFamily="34" charset="0"/>
              </a:rPr>
              <a:t/>
            </a:r>
            <a:br>
              <a:rPr lang="ar-AE" altLang="en-US" sz="4000" dirty="0" smtClean="0">
                <a:solidFill>
                  <a:schemeClr val="accent6">
                    <a:lumMod val="75000"/>
                  </a:schemeClr>
                </a:solidFill>
                <a:latin typeface="Calibri" panose="020F0502020204030204" pitchFamily="34" charset="0"/>
                <a:cs typeface="Calibri" panose="020F0502020204030204" pitchFamily="34" charset="0"/>
              </a:rPr>
            </a:br>
            <a:endParaRPr lang="en-US" altLang="en-US" sz="4000" dirty="0" smtClean="0">
              <a:solidFill>
                <a:schemeClr val="accent6">
                  <a:lumMod val="75000"/>
                </a:schemeClr>
              </a:solidFill>
              <a:latin typeface="Calibri" panose="020F0502020204030204" pitchFamily="34" charset="0"/>
              <a:cs typeface="Calibri" panose="020F0502020204030204" pitchFamily="34" charset="0"/>
            </a:endParaRPr>
          </a:p>
        </p:txBody>
      </p:sp>
      <p:sp>
        <p:nvSpPr>
          <p:cNvPr id="4" name="Rectangle 3"/>
          <p:cNvSpPr txBox="1">
            <a:spLocks noChangeArrowheads="1"/>
          </p:cNvSpPr>
          <p:nvPr/>
        </p:nvSpPr>
        <p:spPr>
          <a:xfrm>
            <a:off x="2512423" y="3048000"/>
            <a:ext cx="7467600" cy="323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buFontTx/>
              <a:buNone/>
            </a:pPr>
            <a:r>
              <a:rPr lang="en-US" altLang="en-US" dirty="0" smtClean="0"/>
              <a:t>   </a:t>
            </a:r>
            <a:r>
              <a:rPr lang="ar-AE" altLang="en-US" sz="3600" dirty="0" smtClean="0">
                <a:latin typeface="Calibri" panose="020F0502020204030204" pitchFamily="34" charset="0"/>
                <a:cs typeface="Calibri" panose="020F0502020204030204" pitchFamily="34" charset="0"/>
              </a:rPr>
              <a:t>المؤتمر عبارة عن اجتماع واسع لمعالجة بعض الموضوعات لدراستها وإلقاء الضوء عليها وعرض وجهات النظر للوصول إلى حلول مناسبة.</a:t>
            </a:r>
          </a:p>
        </p:txBody>
      </p:sp>
    </p:spTree>
    <p:extLst>
      <p:ext uri="{BB962C8B-B14F-4D97-AF65-F5344CB8AC3E}">
        <p14:creationId xmlns:p14="http://schemas.microsoft.com/office/powerpoint/2010/main" val="487628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6247" y="534488"/>
            <a:ext cx="11403873" cy="758669"/>
          </a:xfrm>
          <a:prstGeom prst="rect">
            <a:avLst/>
          </a:prstGeom>
          <a:effectLst>
            <a:glow rad="101600">
              <a:schemeClr val="accent4">
                <a:satMod val="175000"/>
                <a:alpha val="40000"/>
              </a:schemeClr>
            </a:glow>
            <a:innerShdw blurRad="63500" dist="50800" dir="13500000">
              <a:prstClr val="black">
                <a:alpha val="50000"/>
              </a:prstClr>
            </a:innerShdw>
          </a:effectLst>
        </p:spPr>
        <p:txBody>
          <a:bodyPr wrap="square">
            <a:spAutoFit/>
          </a:bodyPr>
          <a:lstStyle/>
          <a:p>
            <a:pPr marL="457200" marR="0" indent="90170" algn="r" rtl="1">
              <a:lnSpc>
                <a:spcPct val="115000"/>
              </a:lnSpc>
              <a:spcBef>
                <a:spcPts val="0"/>
              </a:spcBef>
              <a:spcAft>
                <a:spcPts val="0"/>
              </a:spcAft>
            </a:pPr>
            <a:r>
              <a:rPr lang="ar-EG" sz="2400" dirty="0" smtClean="0">
                <a:latin typeface="Calibri" panose="020F0502020204030204" pitchFamily="34" charset="0"/>
                <a:ea typeface="Calibri" panose="020F0502020204030204" pitchFamily="34" charset="0"/>
                <a:cs typeface="Calibri" panose="020F0502020204030204" pitchFamily="34" charset="0"/>
              </a:rPr>
              <a:t>                                                          </a:t>
            </a:r>
            <a:r>
              <a:rPr lang="ar-SY" sz="4000" b="1" dirty="0" smtClean="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تعريف </a:t>
            </a:r>
            <a:r>
              <a:rPr lang="ar-SY" sz="4000" b="1" dirty="0" smtClean="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المؤتمر</a:t>
            </a:r>
            <a:r>
              <a:rPr lang="ar-EG" sz="4000" b="1" dirty="0" smtClean="0">
                <a:solidFill>
                  <a:schemeClr val="accent4">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الصحفى </a:t>
            </a:r>
          </a:p>
        </p:txBody>
      </p:sp>
      <p:sp>
        <p:nvSpPr>
          <p:cNvPr id="5" name="Rectangle: Rounded Corners 17">
            <a:extLst>
              <a:ext uri="{FF2B5EF4-FFF2-40B4-BE49-F238E27FC236}">
                <a16:creationId xmlns:a16="http://schemas.microsoft.com/office/drawing/2014/main" id="{899A3D54-1D8F-43D3-80ED-1489484A186C}"/>
              </a:ext>
            </a:extLst>
          </p:cNvPr>
          <p:cNvSpPr/>
          <p:nvPr/>
        </p:nvSpPr>
        <p:spPr>
          <a:xfrm>
            <a:off x="694508" y="1724298"/>
            <a:ext cx="4483439" cy="4271552"/>
          </a:xfrm>
          <a:prstGeom prst="roundRect">
            <a:avLst/>
          </a:prstGeom>
          <a:solidFill>
            <a:srgbClr val="C96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24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المؤتمر </a:t>
            </a:r>
            <a:r>
              <a:rPr lang="ar-EG" sz="2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الصحفي </a:t>
            </a:r>
            <a:r>
              <a:rPr lang="ar-EG" sz="2400" dirty="0">
                <a:latin typeface="Calibri" panose="020F0502020204030204" pitchFamily="34" charset="0"/>
                <a:cs typeface="Calibri" panose="020F0502020204030204" pitchFamily="34" charset="0"/>
              </a:rPr>
              <a:t>عبارة عن لقاء </a:t>
            </a:r>
            <a:r>
              <a:rPr lang="ar-EG" sz="2400" dirty="0" smtClean="0">
                <a:latin typeface="Calibri" panose="020F0502020204030204" pitchFamily="34" charset="0"/>
                <a:cs typeface="Calibri" panose="020F0502020204030204" pitchFamily="34" charset="0"/>
              </a:rPr>
              <a:t>منظم </a:t>
            </a:r>
            <a:r>
              <a:rPr lang="ar-EG" sz="2400" dirty="0">
                <a:latin typeface="Calibri" panose="020F0502020204030204" pitchFamily="34" charset="0"/>
                <a:cs typeface="Calibri" panose="020F0502020204030204" pitchFamily="34" charset="0"/>
              </a:rPr>
              <a:t>یجري إعداده من قبل ھیئة من الھیئات أو جھاز من الأجھزة أو مؤسسة من المؤسسات العامة أو الخاصة، أو من الدول، أو من قبل الأفراد أنفسھم لإطلاع مندوبي الصحف والاذاعات ووكالات الأنباء والتلفزیون على مجریات الأحداث الهامة .</a:t>
            </a:r>
          </a:p>
        </p:txBody>
      </p:sp>
      <p:sp>
        <p:nvSpPr>
          <p:cNvPr id="6" name="Rectangle: Rounded Corners 17">
            <a:extLst>
              <a:ext uri="{FF2B5EF4-FFF2-40B4-BE49-F238E27FC236}">
                <a16:creationId xmlns:a16="http://schemas.microsoft.com/office/drawing/2014/main" id="{899A3D54-1D8F-43D3-80ED-1489484A186C}"/>
              </a:ext>
            </a:extLst>
          </p:cNvPr>
          <p:cNvSpPr/>
          <p:nvPr/>
        </p:nvSpPr>
        <p:spPr>
          <a:xfrm>
            <a:off x="6688184" y="1724299"/>
            <a:ext cx="4846320" cy="4271550"/>
          </a:xfrm>
          <a:prstGeom prst="roundRect">
            <a:avLst/>
          </a:prstGeom>
          <a:solidFill>
            <a:srgbClr val="C96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latin typeface="Calibri" panose="020F0502020204030204" pitchFamily="34" charset="0"/>
                <a:cs typeface="Calibri" panose="020F0502020204030204" pitchFamily="34" charset="0"/>
              </a:rPr>
              <a:t> أحد أهم وسائل الاتصال بين المنظمة وبين وسائل </a:t>
            </a:r>
            <a:r>
              <a:rPr lang="ar-SA" sz="2400" dirty="0" smtClean="0">
                <a:latin typeface="Calibri" panose="020F0502020204030204" pitchFamily="34" charset="0"/>
                <a:cs typeface="Calibri" panose="020F0502020204030204" pitchFamily="34" charset="0"/>
              </a:rPr>
              <a:t>الا</a:t>
            </a:r>
            <a:r>
              <a:rPr lang="ar-EG" sz="2400" dirty="0" smtClean="0">
                <a:latin typeface="Calibri" panose="020F0502020204030204" pitchFamily="34" charset="0"/>
                <a:cs typeface="Calibri" panose="020F0502020204030204" pitchFamily="34" charset="0"/>
              </a:rPr>
              <a:t>علام</a:t>
            </a:r>
            <a:r>
              <a:rPr lang="ar-SA" sz="2400" dirty="0" smtClean="0">
                <a:latin typeface="Calibri" panose="020F0502020204030204" pitchFamily="34" charset="0"/>
                <a:cs typeface="Calibri" panose="020F0502020204030204" pitchFamily="34" charset="0"/>
              </a:rPr>
              <a:t> </a:t>
            </a:r>
            <a:r>
              <a:rPr lang="ar-SA" sz="2400" dirty="0">
                <a:latin typeface="Calibri" panose="020F0502020204030204" pitchFamily="34" charset="0"/>
                <a:cs typeface="Calibri" panose="020F0502020204030204" pitchFamily="34" charset="0"/>
              </a:rPr>
              <a:t>المختلفة</a:t>
            </a:r>
            <a:r>
              <a:rPr lang="ar-EG"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lgn="ctr" rtl="1"/>
            <a:r>
              <a:rPr lang="ar-SA" sz="2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المؤتمر الصحفي </a:t>
            </a:r>
            <a:r>
              <a:rPr lang="ar-SA" sz="2400" dirty="0">
                <a:latin typeface="Calibri" panose="020F0502020204030204" pitchFamily="34" charset="0"/>
                <a:cs typeface="Calibri" panose="020F0502020204030204" pitchFamily="34" charset="0"/>
              </a:rPr>
              <a:t>هو أحد اشكال الحديث الصحفي، والحديث الصحفي هو فن يقوم على الحوار بين الصحفي وشخصية من الشخصيات. وهو حوار قد يستهدف الحصول على أخبار ومعلومات جديدة، أو شرح وجهة نظر معينة، أو تصوير جوانب غريبة أو طري</a:t>
            </a:r>
            <a:r>
              <a:rPr lang="ar-EG" sz="2400" dirty="0">
                <a:latin typeface="Calibri" panose="020F0502020204030204" pitchFamily="34" charset="0"/>
                <a:cs typeface="Calibri" panose="020F0502020204030204" pitchFamily="34" charset="0"/>
              </a:rPr>
              <a:t>ف</a:t>
            </a:r>
            <a:r>
              <a:rPr lang="ar-SA" sz="2400" dirty="0">
                <a:latin typeface="Calibri" panose="020F0502020204030204" pitchFamily="34" charset="0"/>
                <a:cs typeface="Calibri" panose="020F0502020204030204" pitchFamily="34" charset="0"/>
              </a:rPr>
              <a:t>ة أو مسلية في حياة هذه الشخصية.</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425204"/>
      </p:ext>
    </p:extLst>
  </p:cSld>
  <p:clrMapOvr>
    <a:masterClrMapping/>
  </p:clrMapOvr>
  <p:transition spd="slow" advTm="5000">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240971" y="2224249"/>
            <a:ext cx="8412480" cy="27432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rtl="1"/>
            <a:r>
              <a:rPr lang="ar-EG" sz="3600" b="1" kern="10" dirty="0" smtClean="0">
                <a:ln w="9525">
                  <a:round/>
                  <a:headEnd/>
                  <a:tailEnd/>
                </a:ln>
                <a:gradFill rotWithShape="1">
                  <a:gsLst>
                    <a:gs pos="0">
                      <a:srgbClr val="FFE701"/>
                    </a:gs>
                    <a:gs pos="100000">
                      <a:srgbClr val="FE3E02"/>
                    </a:gs>
                  </a:gsLst>
                  <a:lin ang="5400000" scaled="1"/>
                </a:gradFill>
              </a:rPr>
              <a:t>ما </a:t>
            </a:r>
            <a:r>
              <a:rPr lang="ar-EG" sz="3600" b="1" kern="10" dirty="0">
                <a:ln w="9525">
                  <a:round/>
                  <a:headEnd/>
                  <a:tailEnd/>
                </a:ln>
                <a:gradFill rotWithShape="1">
                  <a:gsLst>
                    <a:gs pos="0">
                      <a:srgbClr val="FFE701"/>
                    </a:gs>
                    <a:gs pos="100000">
                      <a:srgbClr val="FE3E02"/>
                    </a:gs>
                  </a:gsLst>
                  <a:lin ang="5400000" scaled="1"/>
                </a:gradFill>
              </a:rPr>
              <a:t>الفرق بينها ؟</a:t>
            </a:r>
            <a:endParaRPr lang="en-US" sz="3600" b="1" kern="10" dirty="0">
              <a:ln w="9525">
                <a:round/>
                <a:headEnd/>
                <a:tailEnd/>
              </a:ln>
              <a:gradFill rotWithShape="1">
                <a:gsLst>
                  <a:gs pos="0">
                    <a:srgbClr val="FFE701"/>
                  </a:gs>
                  <a:gs pos="100000">
                    <a:srgbClr val="FE3E02"/>
                  </a:gs>
                </a:gsLst>
                <a:lin ang="5400000" scaled="1"/>
              </a:gradFill>
            </a:endParaRPr>
          </a:p>
        </p:txBody>
      </p:sp>
      <p:sp>
        <p:nvSpPr>
          <p:cNvPr id="3" name="Rectangle 2"/>
          <p:cNvSpPr/>
          <p:nvPr/>
        </p:nvSpPr>
        <p:spPr>
          <a:xfrm>
            <a:off x="2695302" y="819835"/>
            <a:ext cx="6096000" cy="1077218"/>
          </a:xfrm>
          <a:prstGeom prst="rect">
            <a:avLst/>
          </a:prstGeom>
        </p:spPr>
        <p:txBody>
          <a:bodyPr>
            <a:spAutoFit/>
          </a:bodyPr>
          <a:lstStyle/>
          <a:p>
            <a:pPr algn="ctr" rtl="1"/>
            <a:r>
              <a:rPr lang="ar-EG" sz="3200" b="1" kern="10" dirty="0">
                <a:ln w="9525">
                  <a:round/>
                  <a:headEnd/>
                  <a:tailEnd/>
                </a:ln>
                <a:latin typeface="Calibri" panose="020F0502020204030204" pitchFamily="34" charset="0"/>
                <a:cs typeface="Calibri" panose="020F0502020204030204" pitchFamily="34" charset="0"/>
              </a:rPr>
              <a:t>المؤتمر الصحفى ..</a:t>
            </a:r>
          </a:p>
          <a:p>
            <a:pPr algn="ctr" rtl="1"/>
            <a:r>
              <a:rPr lang="ar-EG" sz="3200" b="1" kern="10" dirty="0">
                <a:ln w="9525">
                  <a:round/>
                  <a:headEnd/>
                  <a:tailEnd/>
                </a:ln>
                <a:latin typeface="Calibri" panose="020F0502020204030204" pitchFamily="34" charset="0"/>
                <a:cs typeface="Calibri" panose="020F0502020204030204" pitchFamily="34" charset="0"/>
              </a:rPr>
              <a:t>المؤتمرات الأخرى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9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2015" y="289596"/>
            <a:ext cx="8267969" cy="758669"/>
          </a:xfrm>
          <a:prstGeom prst="rect">
            <a:avLst/>
          </a:prstGeom>
        </p:spPr>
        <p:txBody>
          <a:bodyPr wrap="none">
            <a:spAutoFit/>
          </a:bodyPr>
          <a:lstStyle/>
          <a:p>
            <a:pPr marL="53340" marR="0" algn="just" rtl="1">
              <a:lnSpc>
                <a:spcPct val="115000"/>
              </a:lnSpc>
              <a:spcBef>
                <a:spcPts val="0"/>
              </a:spcBef>
              <a:spcAft>
                <a:spcPts val="0"/>
              </a:spcAft>
            </a:pPr>
            <a:r>
              <a:rPr lang="ar-SY" sz="4000" b="1" dirty="0">
                <a:latin typeface="Calibri" panose="020F0502020204030204" pitchFamily="34" charset="0"/>
                <a:ea typeface="Calibri" panose="020F0502020204030204" pitchFamily="34" charset="0"/>
                <a:cs typeface="Calibri" panose="020F0502020204030204" pitchFamily="34" charset="0"/>
              </a:rPr>
              <a:t>الفرق بين المؤتمر الصحفي والمؤتمرات </a:t>
            </a:r>
            <a:r>
              <a:rPr lang="ar-SY" sz="4000" b="1" dirty="0" smtClean="0">
                <a:latin typeface="Calibri" panose="020F0502020204030204" pitchFamily="34" charset="0"/>
                <a:ea typeface="Calibri" panose="020F0502020204030204" pitchFamily="34" charset="0"/>
                <a:cs typeface="Calibri" panose="020F0502020204030204" pitchFamily="34" charset="0"/>
              </a:rPr>
              <a:t>الأخرى</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1048265"/>
            <a:ext cx="12192000" cy="5626027"/>
          </a:xfrm>
          <a:prstGeom prst="rect">
            <a:avLst/>
          </a:prstGeom>
        </p:spPr>
        <p:txBody>
          <a:bodyPr wrap="square">
            <a:spAutoFit/>
          </a:bodyPr>
          <a:lstStyle/>
          <a:p>
            <a:pPr marL="47625" marR="47625" algn="just" rtl="1">
              <a:lnSpc>
                <a:spcPct val="150000"/>
              </a:lnSpc>
              <a:spcBef>
                <a:spcPts val="0"/>
              </a:spcBef>
              <a:spcAft>
                <a:spcPts val="0"/>
              </a:spcAft>
            </a:pP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فرق كبير بين المؤتمرات الصحفية والمؤتمرات العلمية والسياسية والاقتصادية وغيرها </a:t>
            </a:r>
            <a:r>
              <a:rPr lang="ar-SA" sz="2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والتي </a:t>
            </a: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يجتمع فيها الأفراد ممن تربطهم بالمؤتمر علاقة علم أو تخصص أو مشاركة في أعماله وذلك فترة زمنية محددة قد تكون يوماً أو يومين أو أكثر من ذلك وقد تصل إلى أسبوع أو أسابيع عديدة، حيث تدور مناقشة الموضوع الذي يعقد المؤتمر من أجله. وقد يتفرع عن هذا النوع من المؤتمرات لجان فرعية تختص كل منها بدراسة عنصر واحد من عناصر الموضوع نفسه بالإضافة إلى لجان أخرى تنظيمية، </a:t>
            </a:r>
            <a:r>
              <a:rPr lang="ar-SA" sz="22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وغيرها</a:t>
            </a: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وفي نهاية المؤتمر تعقد جلسة أو جلسات ختامية لإصدار توصيات المؤتمر.</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47625" marR="47625" algn="just" rtl="1">
              <a:lnSpc>
                <a:spcPct val="150000"/>
              </a:lnSpc>
              <a:spcBef>
                <a:spcPts val="0"/>
              </a:spcBef>
              <a:spcAft>
                <a:spcPts val="0"/>
              </a:spcAft>
            </a:pP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ومثل هذا النوع من المؤتمرات يكون الهدف منها </a:t>
            </a:r>
            <a:r>
              <a:rPr lang="ar-SA" sz="2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هو خدمة الموضوع أو الموضوعات التي تناقشها حيث تعرض لوجهات نظر الباحثين المختلفة حول موضوع المؤتمر.</a:t>
            </a:r>
            <a:endParaRPr lang="en-US" sz="22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47625" marR="47625" algn="just" rtl="1">
              <a:lnSpc>
                <a:spcPct val="150000"/>
              </a:lnSpc>
              <a:spcBef>
                <a:spcPts val="0"/>
              </a:spcBef>
              <a:spcAft>
                <a:spcPts val="0"/>
              </a:spcAft>
            </a:pP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أما </a:t>
            </a:r>
            <a:r>
              <a:rPr lang="ar-SA" sz="22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المؤتمرات الصحفية </a:t>
            </a: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يكون الهدف منها </a:t>
            </a:r>
            <a:r>
              <a:rPr lang="ar-SA" sz="22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الرأي العام وجمهور المؤسسة في المقام الأول</a:t>
            </a: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حيث يعقد مثل هذه المؤتمرات حين تكون هناك حالة عاجلة لشرح سياسة معينة  أمام أكبر عدد ممكن من الصحفيين لكي تصل حقائق الموضوع إلى نسبة كبيرة من الرأي العام الذي تخاطبه .</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53340" marR="0" algn="just" rtl="1">
              <a:lnSpc>
                <a:spcPct val="150000"/>
              </a:lnSpc>
              <a:spcBef>
                <a:spcPts val="0"/>
              </a:spcBef>
              <a:spcAft>
                <a:spcPts val="0"/>
              </a:spcAft>
            </a:pPr>
            <a:r>
              <a:rPr lang="ar-SA" sz="2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كذلك فإن الحاجة إلى عقد المؤتمر الصحفي تكون في حالة صعوبة قيام المسؤول بمقابلة كل صحفي على حدة، وهذا يحدث كثيراً </a:t>
            </a:r>
            <a:r>
              <a:rPr lang="ar-SA"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604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3989" y="991803"/>
            <a:ext cx="6792684" cy="4820807"/>
          </a:xfrm>
          <a:prstGeom prst="rect">
            <a:avLst/>
          </a:prstGeom>
        </p:spPr>
        <p:txBody>
          <a:bodyPr wrap="square">
            <a:spAutoFit/>
          </a:bodyPr>
          <a:lstStyle/>
          <a:p>
            <a:pPr algn="r" rtl="1">
              <a:lnSpc>
                <a:spcPct val="107000"/>
              </a:lnSpc>
              <a:spcAft>
                <a:spcPts val="800"/>
              </a:spcAft>
            </a:pPr>
            <a:r>
              <a:rPr lang="ar-AE" b="1" dirty="0">
                <a:latin typeface="Calibri" panose="020F0502020204030204" pitchFamily="34" charset="0"/>
                <a:ea typeface="Calibri" panose="020F0502020204030204" pitchFamily="34" charset="0"/>
                <a:cs typeface="Calibri" panose="020F0502020204030204" pitchFamily="34" charset="0"/>
              </a:rPr>
              <a:t> </a:t>
            </a:r>
            <a:r>
              <a:rPr lang="ar-AE" sz="3200" b="1" dirty="0">
                <a:latin typeface="Calibri" panose="020F0502020204030204" pitchFamily="34" charset="0"/>
                <a:ea typeface="Calibri" panose="020F0502020204030204" pitchFamily="34" charset="0"/>
                <a:cs typeface="Calibri" panose="020F0502020204030204" pitchFamily="34" charset="0"/>
              </a:rPr>
              <a:t>نحتاج الي اجابة عن خمسة اسئلة قبل </a:t>
            </a:r>
            <a:r>
              <a:rPr lang="ar-EG" sz="3200" b="1" dirty="0">
                <a:latin typeface="Calibri" panose="020F0502020204030204" pitchFamily="34" charset="0"/>
                <a:ea typeface="Calibri" panose="020F0502020204030204" pitchFamily="34" charset="0"/>
                <a:cs typeface="Calibri" panose="020F0502020204030204" pitchFamily="34" charset="0"/>
              </a:rPr>
              <a:t>البدء</a:t>
            </a:r>
            <a:r>
              <a:rPr lang="ar-AE" sz="3200" b="1" dirty="0">
                <a:latin typeface="Calibri" panose="020F0502020204030204" pitchFamily="34" charset="0"/>
                <a:ea typeface="Calibri" panose="020F0502020204030204" pitchFamily="34" charset="0"/>
                <a:cs typeface="Calibri" panose="020F0502020204030204" pitchFamily="34" charset="0"/>
              </a:rPr>
              <a:t> في اية ترتيبات او اتخاذ أي قرار بشان مؤتمر </a:t>
            </a:r>
            <a:r>
              <a:rPr lang="ar-EG" sz="3200" b="1" dirty="0" smtClean="0">
                <a:latin typeface="Calibri" panose="020F0502020204030204" pitchFamily="34" charset="0"/>
                <a:ea typeface="Calibri" panose="020F0502020204030204" pitchFamily="34" charset="0"/>
                <a:cs typeface="Calibri" panose="020F0502020204030204" pitchFamily="34" charset="0"/>
              </a:rPr>
              <a:t>صحفي </a:t>
            </a:r>
            <a:r>
              <a:rPr lang="ar-AE" sz="3200" b="1" dirty="0" smtClean="0">
                <a:latin typeface="Calibri" panose="020F0502020204030204" pitchFamily="34" charset="0"/>
                <a:ea typeface="Calibri" panose="020F0502020204030204" pitchFamily="34" charset="0"/>
                <a:cs typeface="Calibri" panose="020F0502020204030204" pitchFamily="34" charset="0"/>
              </a:rPr>
              <a:t>مقترح</a:t>
            </a:r>
            <a:r>
              <a:rPr lang="ar-AE" sz="3200" b="1" dirty="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AE" sz="3200" b="1" dirty="0">
                <a:latin typeface="Calibri" panose="020F0502020204030204" pitchFamily="34" charset="0"/>
                <a:ea typeface="Calibri" panose="020F0502020204030204" pitchFamily="34" charset="0"/>
                <a:cs typeface="Calibri" panose="020F0502020204030204" pitchFamily="34" charset="0"/>
              </a:rPr>
              <a:t>لماذا نحتاج الي عقد مؤتمر </a:t>
            </a:r>
            <a:r>
              <a:rPr lang="ar-EG" sz="3200" b="1" dirty="0" smtClean="0">
                <a:latin typeface="Calibri" panose="020F0502020204030204" pitchFamily="34" charset="0"/>
                <a:ea typeface="Calibri" panose="020F0502020204030204" pitchFamily="34" charset="0"/>
                <a:cs typeface="Calibri" panose="020F0502020204030204" pitchFamily="34" charset="0"/>
              </a:rPr>
              <a:t>صحفى</a:t>
            </a:r>
            <a:r>
              <a:rPr lang="ar-AE" sz="3200" b="1" dirty="0" smtClean="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AE" sz="3200" b="1" dirty="0">
                <a:latin typeface="Calibri" panose="020F0502020204030204" pitchFamily="34" charset="0"/>
                <a:ea typeface="Calibri" panose="020F0502020204030204" pitchFamily="34" charset="0"/>
                <a:cs typeface="Calibri" panose="020F0502020204030204" pitchFamily="34" charset="0"/>
              </a:rPr>
              <a:t>ماذا نريد ان </a:t>
            </a:r>
            <a:r>
              <a:rPr lang="ar-AE" sz="3200" b="1" dirty="0" smtClean="0">
                <a:latin typeface="Calibri" panose="020F0502020204030204" pitchFamily="34" charset="0"/>
                <a:ea typeface="Calibri" panose="020F0502020204030204" pitchFamily="34" charset="0"/>
                <a:cs typeface="Calibri" panose="020F0502020204030204" pitchFamily="34" charset="0"/>
              </a:rPr>
              <a:t>نحقق</a:t>
            </a:r>
            <a:r>
              <a:rPr lang="ar-EG" sz="3200" b="1" dirty="0" smtClean="0">
                <a:latin typeface="Calibri" panose="020F0502020204030204" pitchFamily="34" charset="0"/>
                <a:ea typeface="Calibri" panose="020F0502020204030204" pitchFamily="34" charset="0"/>
                <a:cs typeface="Calibri" panose="020F0502020204030204" pitchFamily="34" charset="0"/>
              </a:rPr>
              <a:t> (الهدف)</a:t>
            </a:r>
            <a:r>
              <a:rPr lang="ar-AE" sz="3200" b="1" dirty="0" smtClean="0">
                <a:latin typeface="Calibri" panose="020F0502020204030204" pitchFamily="34" charset="0"/>
                <a:ea typeface="Calibri" panose="020F0502020204030204" pitchFamily="34" charset="0"/>
                <a:cs typeface="Calibri" panose="020F0502020204030204" pitchFamily="34" charset="0"/>
              </a:rPr>
              <a:t> </a:t>
            </a:r>
            <a:r>
              <a:rPr lang="ar-AE" sz="3200" b="1" dirty="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AE" sz="3200" b="1" dirty="0">
                <a:latin typeface="Calibri" panose="020F0502020204030204" pitchFamily="34" charset="0"/>
                <a:ea typeface="Calibri" panose="020F0502020204030204" pitchFamily="34" charset="0"/>
                <a:cs typeface="Calibri" panose="020F0502020204030204" pitchFamily="34" charset="0"/>
              </a:rPr>
              <a:t>من يتعين </a:t>
            </a:r>
            <a:r>
              <a:rPr lang="ar-AE" sz="3200" b="1" dirty="0" smtClean="0">
                <a:latin typeface="Calibri" panose="020F0502020204030204" pitchFamily="34" charset="0"/>
                <a:ea typeface="Calibri" panose="020F0502020204030204" pitchFamily="34" charset="0"/>
                <a:cs typeface="Calibri" panose="020F0502020204030204" pitchFamily="34" charset="0"/>
              </a:rPr>
              <a:t>حضوره</a:t>
            </a:r>
            <a:r>
              <a:rPr lang="ar-EG" sz="3200" b="1" dirty="0" smtClean="0">
                <a:latin typeface="Calibri" panose="020F0502020204030204" pitchFamily="34" charset="0"/>
                <a:ea typeface="Calibri" panose="020F0502020204030204" pitchFamily="34" charset="0"/>
                <a:cs typeface="Calibri" panose="020F0502020204030204" pitchFamily="34" charset="0"/>
              </a:rPr>
              <a:t> المؤتمر</a:t>
            </a:r>
            <a:r>
              <a:rPr lang="ar-AE" sz="3200" b="1" dirty="0" smtClean="0">
                <a:latin typeface="Calibri" panose="020F0502020204030204" pitchFamily="34" charset="0"/>
                <a:ea typeface="Calibri" panose="020F0502020204030204" pitchFamily="34" charset="0"/>
                <a:cs typeface="Calibri" panose="020F0502020204030204" pitchFamily="34" charset="0"/>
              </a:rPr>
              <a:t> </a:t>
            </a:r>
            <a:r>
              <a:rPr lang="ar-AE" sz="3200" b="1" dirty="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AE" sz="3200" b="1" dirty="0">
                <a:latin typeface="Calibri" panose="020F0502020204030204" pitchFamily="34" charset="0"/>
                <a:ea typeface="Calibri" panose="020F0502020204030204" pitchFamily="34" charset="0"/>
                <a:cs typeface="Calibri" panose="020F0502020204030204" pitchFamily="34" charset="0"/>
              </a:rPr>
              <a:t>متي </a:t>
            </a:r>
            <a:r>
              <a:rPr lang="ar-AE" sz="3200" b="1" dirty="0" smtClean="0">
                <a:latin typeface="Calibri" panose="020F0502020204030204" pitchFamily="34" charset="0"/>
                <a:ea typeface="Calibri" panose="020F0502020204030204" pitchFamily="34" charset="0"/>
                <a:cs typeface="Calibri" panose="020F0502020204030204" pitchFamily="34" charset="0"/>
              </a:rPr>
              <a:t>يعقد</a:t>
            </a:r>
            <a:r>
              <a:rPr lang="ar-EG" sz="3200" b="1" dirty="0" smtClean="0">
                <a:latin typeface="Calibri" panose="020F0502020204030204" pitchFamily="34" charset="0"/>
                <a:ea typeface="Calibri" panose="020F0502020204030204" pitchFamily="34" charset="0"/>
                <a:cs typeface="Calibri" panose="020F0502020204030204" pitchFamily="34" charset="0"/>
              </a:rPr>
              <a:t> المؤتمر</a:t>
            </a:r>
            <a:r>
              <a:rPr lang="ar-AE" sz="3200" b="1" dirty="0" smtClean="0">
                <a:latin typeface="Calibri" panose="020F0502020204030204" pitchFamily="34" charset="0"/>
                <a:ea typeface="Calibri" panose="020F0502020204030204" pitchFamily="34" charset="0"/>
                <a:cs typeface="Calibri" panose="020F0502020204030204" pitchFamily="34" charset="0"/>
              </a:rPr>
              <a:t> </a:t>
            </a:r>
            <a:r>
              <a:rPr lang="ar-AE" sz="3200" b="1" dirty="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AE" sz="3200" b="1" dirty="0">
                <a:latin typeface="Calibri" panose="020F0502020204030204" pitchFamily="34" charset="0"/>
                <a:ea typeface="Calibri" panose="020F0502020204030204" pitchFamily="34" charset="0"/>
                <a:cs typeface="Calibri" panose="020F0502020204030204" pitchFamily="34" charset="0"/>
              </a:rPr>
              <a:t>اين يعقد </a:t>
            </a:r>
            <a:r>
              <a:rPr lang="ar-EG" sz="3200" b="1" dirty="0" smtClean="0">
                <a:latin typeface="Calibri" panose="020F0502020204030204" pitchFamily="34" charset="0"/>
                <a:ea typeface="Calibri" panose="020F0502020204030204" pitchFamily="34" charset="0"/>
                <a:cs typeface="Calibri" panose="020F0502020204030204" pitchFamily="34" charset="0"/>
              </a:rPr>
              <a:t> المؤتمر </a:t>
            </a:r>
            <a:r>
              <a:rPr lang="ar-AE" sz="3200" b="1" dirty="0" smtClean="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64" y="683870"/>
            <a:ext cx="32416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6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2"/>
</p:tagLst>
</file>

<file path=ppt/theme/theme1.xml><?xml version="1.0" encoding="utf-8"?>
<a:theme xmlns:a="http://schemas.openxmlformats.org/drawingml/2006/main" name="包图主题2">
  <a:themeElements>
    <a:clrScheme name="自定义 160">
      <a:dk1>
        <a:srgbClr val="000000"/>
      </a:dk1>
      <a:lt1>
        <a:srgbClr val="FFFFFF"/>
      </a:lt1>
      <a:dk2>
        <a:srgbClr val="778495"/>
      </a:dk2>
      <a:lt2>
        <a:srgbClr val="F0F0F0"/>
      </a:lt2>
      <a:accent1>
        <a:srgbClr val="4B5050"/>
      </a:accent1>
      <a:accent2>
        <a:srgbClr val="F5AA19"/>
      </a:accent2>
      <a:accent3>
        <a:srgbClr val="4B5050"/>
      </a:accent3>
      <a:accent4>
        <a:srgbClr val="F5AA19"/>
      </a:accent4>
      <a:accent5>
        <a:srgbClr val="4B5050"/>
      </a:accent5>
      <a:accent6>
        <a:srgbClr val="F5AA19"/>
      </a:accent6>
      <a:hlink>
        <a:srgbClr val="4B5050"/>
      </a:hlink>
      <a:folHlink>
        <a:srgbClr val="F5AA19"/>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5545</TotalTime>
  <Words>2556</Words>
  <Application>Microsoft Office PowerPoint</Application>
  <PresentationFormat>Widescreen</PresentationFormat>
  <Paragraphs>187</Paragraphs>
  <Slides>34</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微软雅黑</vt:lpstr>
      <vt:lpstr>Adobe Devanagari</vt:lpstr>
      <vt:lpstr>Arial</vt:lpstr>
      <vt:lpstr>Calibri</vt:lpstr>
      <vt:lpstr>等线</vt:lpstr>
      <vt:lpstr>PT Bold Heading</vt:lpstr>
      <vt:lpstr>Sakkal Majalla</vt:lpstr>
      <vt:lpstr>Simplified Arabic</vt:lpstr>
      <vt:lpstr>Symbol</vt:lpstr>
      <vt:lpstr>Times New Roman</vt:lpstr>
      <vt:lpstr>Wingdings</vt:lpstr>
      <vt:lpstr>包图主题2</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演示文稿2</dc:title>
  <dc:creator>WIN7</dc:creator>
  <cp:lastModifiedBy>Noha Abdelmoaty</cp:lastModifiedBy>
  <cp:revision>162</cp:revision>
  <dcterms:created xsi:type="dcterms:W3CDTF">2017-08-18T03:02:00Z</dcterms:created>
  <dcterms:modified xsi:type="dcterms:W3CDTF">2020-02-17T01:22:03Z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